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Lst>
  <p:sldSz cx="18288000" cy="10287000"/>
  <p:notesSz cx="6858000" cy="9144000"/>
  <p:embeddedFontLst>
    <p:embeddedFont>
      <p:font typeface="Libre Baskerville" charset="1" panose="02000000000000000000"/>
      <p:regular r:id="rId6"/>
    </p:embeddedFont>
    <p:embeddedFont>
      <p:font typeface="Libre Baskerville Bold" charset="1" panose="02000000000000000000"/>
      <p:regular r:id="rId7"/>
    </p:embeddedFont>
    <p:embeddedFont>
      <p:font typeface="Libre Baskerville Italics" charset="1" panose="02000000000000000000"/>
      <p:regular r:id="rId8"/>
    </p:embeddedFont>
    <p:embeddedFont>
      <p:font typeface="Arimo" charset="1" panose="020B0604020202020204"/>
      <p:regular r:id="rId9"/>
    </p:embeddedFont>
    <p:embeddedFont>
      <p:font typeface="Arimo Bold" charset="1" panose="020B0704020202020204"/>
      <p:regular r:id="rId10"/>
    </p:embeddedFont>
    <p:embeddedFont>
      <p:font typeface="Arimo Italics" charset="1" panose="020B0604020202090204"/>
      <p:regular r:id="rId11"/>
    </p:embeddedFont>
    <p:embeddedFont>
      <p:font typeface="Arimo Bold Italics" charset="1" panose="020B0704020202090204"/>
      <p:regular r:id="rId12"/>
    </p:embeddedFont>
    <p:embeddedFont>
      <p:font typeface="Public Sans" charset="1" panose="00000000000000000000"/>
      <p:regular r:id="rId13"/>
    </p:embeddedFont>
    <p:embeddedFont>
      <p:font typeface="Public Sans Bold" charset="1" panose="00000000000000000000"/>
      <p:regular r:id="rId14"/>
    </p:embeddedFont>
    <p:embeddedFont>
      <p:font typeface="Public Sans Italics" charset="1" panose="00000000000000000000"/>
      <p:regular r:id="rId15"/>
    </p:embeddedFont>
    <p:embeddedFont>
      <p:font typeface="Public Sans Bold Italics" charset="1" panose="00000000000000000000"/>
      <p:regular r:id="rId16"/>
    </p:embeddedFont>
    <p:embeddedFont>
      <p:font typeface="Public Sans Thin" charset="1" panose="00000000000000000000"/>
      <p:regular r:id="rId17"/>
    </p:embeddedFont>
    <p:embeddedFont>
      <p:font typeface="Public Sans Thin Italics" charset="1" panose="00000000000000000000"/>
      <p:regular r:id="rId18"/>
    </p:embeddedFont>
    <p:embeddedFont>
      <p:font typeface="Public Sans Medium" charset="1" panose="00000000000000000000"/>
      <p:regular r:id="rId19"/>
    </p:embeddedFont>
    <p:embeddedFont>
      <p:font typeface="Public Sans Medium Italics" charset="1" panose="00000000000000000000"/>
      <p:regular r:id="rId20"/>
    </p:embeddedFont>
    <p:embeddedFont>
      <p:font typeface="Public Sans Heavy" charset="1" panose="00000000000000000000"/>
      <p:regular r:id="rId21"/>
    </p:embeddedFont>
    <p:embeddedFont>
      <p:font typeface="Public Sans Heavy Italics"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518"/>
            </a:stretch>
          </a:blipFill>
        </p:spPr>
      </p:sp>
      <p:sp>
        <p:nvSpPr>
          <p:cNvPr name="AutoShape 3" id="3"/>
          <p:cNvSpPr/>
          <p:nvPr/>
        </p:nvSpPr>
        <p:spPr>
          <a:xfrm rot="0">
            <a:off x="1028700" y="4183853"/>
            <a:ext cx="13420363" cy="4636297"/>
          </a:xfrm>
          <a:prstGeom prst="rect">
            <a:avLst/>
          </a:prstGeom>
          <a:solidFill>
            <a:srgbClr val="FFFFFF"/>
          </a:solidFill>
        </p:spPr>
      </p:sp>
      <p:grpSp>
        <p:nvGrpSpPr>
          <p:cNvPr name="Group 4" id="4"/>
          <p:cNvGrpSpPr/>
          <p:nvPr/>
        </p:nvGrpSpPr>
        <p:grpSpPr>
          <a:xfrm rot="0">
            <a:off x="2152650" y="5113068"/>
            <a:ext cx="666538" cy="66653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2C5A"/>
            </a:solidFill>
          </p:spPr>
        </p:sp>
      </p:grpSp>
      <p:sp>
        <p:nvSpPr>
          <p:cNvPr name="AutoShape 6" id="6"/>
          <p:cNvSpPr/>
          <p:nvPr/>
        </p:nvSpPr>
        <p:spPr>
          <a:xfrm rot="0">
            <a:off x="6782225" y="5061572"/>
            <a:ext cx="10581" cy="769532"/>
          </a:xfrm>
          <a:prstGeom prst="rect">
            <a:avLst/>
          </a:prstGeom>
          <a:solidFill>
            <a:srgbClr val="252629"/>
          </a:solidFill>
        </p:spPr>
      </p:sp>
      <p:grpSp>
        <p:nvGrpSpPr>
          <p:cNvPr name="Group 7" id="7"/>
          <p:cNvGrpSpPr/>
          <p:nvPr/>
        </p:nvGrpSpPr>
        <p:grpSpPr>
          <a:xfrm rot="0">
            <a:off x="13810527" y="6101873"/>
            <a:ext cx="1277073" cy="800257"/>
            <a:chOff x="0" y="0"/>
            <a:chExt cx="1702765" cy="1067010"/>
          </a:xfrm>
        </p:grpSpPr>
        <p:sp>
          <p:nvSpPr>
            <p:cNvPr name="AutoShape 8" id="8"/>
            <p:cNvSpPr/>
            <p:nvPr/>
          </p:nvSpPr>
          <p:spPr>
            <a:xfrm rot="0">
              <a:off x="0" y="0"/>
              <a:ext cx="1702765" cy="1067010"/>
            </a:xfrm>
            <a:prstGeom prst="rect">
              <a:avLst/>
            </a:prstGeom>
            <a:solidFill>
              <a:srgbClr val="1A2C5A"/>
            </a:solidFill>
          </p:spPr>
        </p:sp>
        <p:sp>
          <p:nvSpPr>
            <p:cNvPr name="Freeform 9" id="9"/>
            <p:cNvSpPr/>
            <p:nvPr/>
          </p:nvSpPr>
          <p:spPr>
            <a:xfrm flipH="false" flipV="false" rot="0">
              <a:off x="492840" y="375094"/>
              <a:ext cx="717085" cy="316821"/>
            </a:xfrm>
            <a:custGeom>
              <a:avLst/>
              <a:gdLst/>
              <a:ahLst/>
              <a:cxnLst/>
              <a:rect r="r" b="b" t="t" l="l"/>
              <a:pathLst>
                <a:path h="316821" w="717085">
                  <a:moveTo>
                    <a:pt x="0" y="0"/>
                  </a:moveTo>
                  <a:lnTo>
                    <a:pt x="717085" y="0"/>
                  </a:lnTo>
                  <a:lnTo>
                    <a:pt x="717085" y="316821"/>
                  </a:lnTo>
                  <a:lnTo>
                    <a:pt x="0" y="316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10" id="10"/>
          <p:cNvSpPr/>
          <p:nvPr/>
        </p:nvSpPr>
        <p:spPr>
          <a:xfrm flipH="false" flipV="false" rot="0">
            <a:off x="7334522" y="4858140"/>
            <a:ext cx="3618956" cy="1176394"/>
          </a:xfrm>
          <a:custGeom>
            <a:avLst/>
            <a:gdLst/>
            <a:ahLst/>
            <a:cxnLst/>
            <a:rect r="r" b="b" t="t" l="l"/>
            <a:pathLst>
              <a:path h="1176394" w="3618956">
                <a:moveTo>
                  <a:pt x="0" y="0"/>
                </a:moveTo>
                <a:lnTo>
                  <a:pt x="3618956" y="0"/>
                </a:lnTo>
                <a:lnTo>
                  <a:pt x="3618956" y="1176394"/>
                </a:lnTo>
                <a:lnTo>
                  <a:pt x="0" y="1176394"/>
                </a:lnTo>
                <a:lnTo>
                  <a:pt x="0" y="0"/>
                </a:lnTo>
                <a:close/>
              </a:path>
            </a:pathLst>
          </a:custGeom>
          <a:blipFill>
            <a:blip r:embed="rId5"/>
            <a:stretch>
              <a:fillRect l="0" t="-96465" r="0" b="-111165"/>
            </a:stretch>
          </a:blipFill>
        </p:spPr>
      </p:sp>
      <p:sp>
        <p:nvSpPr>
          <p:cNvPr name="TextBox 11" id="11"/>
          <p:cNvSpPr txBox="true"/>
          <p:nvPr/>
        </p:nvSpPr>
        <p:spPr>
          <a:xfrm rot="0">
            <a:off x="3036094" y="5313580"/>
            <a:ext cx="3333259" cy="265515"/>
          </a:xfrm>
          <a:prstGeom prst="rect">
            <a:avLst/>
          </a:prstGeom>
        </p:spPr>
        <p:txBody>
          <a:bodyPr anchor="t" rtlCol="false" tIns="0" lIns="0" bIns="0" rIns="0">
            <a:spAutoFit/>
          </a:bodyPr>
          <a:lstStyle/>
          <a:p>
            <a:pPr algn="l">
              <a:lnSpc>
                <a:spcPts val="2158"/>
              </a:lnSpc>
            </a:pPr>
            <a:r>
              <a:rPr lang="en-US" sz="1798">
                <a:solidFill>
                  <a:srgbClr val="252629"/>
                </a:solidFill>
                <a:latin typeface="Public Sans Bold"/>
              </a:rPr>
              <a:t>PROGETTO S2/L5</a:t>
            </a:r>
          </a:p>
        </p:txBody>
      </p:sp>
      <p:sp>
        <p:nvSpPr>
          <p:cNvPr name="TextBox 12" id="12"/>
          <p:cNvSpPr txBox="true"/>
          <p:nvPr/>
        </p:nvSpPr>
        <p:spPr>
          <a:xfrm rot="0">
            <a:off x="12119487" y="8256581"/>
            <a:ext cx="2079580" cy="383327"/>
          </a:xfrm>
          <a:prstGeom prst="rect">
            <a:avLst/>
          </a:prstGeom>
        </p:spPr>
        <p:txBody>
          <a:bodyPr anchor="t" rtlCol="false" tIns="0" lIns="0" bIns="0" rIns="0">
            <a:spAutoFit/>
          </a:bodyPr>
          <a:lstStyle/>
          <a:p>
            <a:pPr algn="l">
              <a:lnSpc>
                <a:spcPts val="3021"/>
              </a:lnSpc>
            </a:pPr>
            <a:r>
              <a:rPr lang="en-US" sz="2158">
                <a:solidFill>
                  <a:srgbClr val="252629"/>
                </a:solidFill>
                <a:latin typeface="Public Sans"/>
              </a:rPr>
              <a:t>Mattia Chiriatti</a:t>
            </a:r>
          </a:p>
        </p:txBody>
      </p:sp>
      <p:sp>
        <p:nvSpPr>
          <p:cNvPr name="TextBox 13" id="13"/>
          <p:cNvSpPr txBox="true"/>
          <p:nvPr/>
        </p:nvSpPr>
        <p:spPr>
          <a:xfrm rot="0">
            <a:off x="2152650" y="6502001"/>
            <a:ext cx="10685213" cy="1371600"/>
          </a:xfrm>
          <a:prstGeom prst="rect">
            <a:avLst/>
          </a:prstGeom>
        </p:spPr>
        <p:txBody>
          <a:bodyPr anchor="t" rtlCol="false" tIns="0" lIns="0" bIns="0" rIns="0">
            <a:spAutoFit/>
          </a:bodyPr>
          <a:lstStyle/>
          <a:p>
            <a:pPr algn="l">
              <a:lnSpc>
                <a:spcPts val="10800"/>
              </a:lnSpc>
            </a:pPr>
            <a:r>
              <a:rPr lang="en-US" sz="9000" spc="-179">
                <a:solidFill>
                  <a:srgbClr val="252629"/>
                </a:solidFill>
                <a:latin typeface="Libre Baskerville"/>
              </a:rPr>
              <a:t>Risk Assessment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209800"/>
          </a:xfrm>
          <a:prstGeom prst="rect">
            <a:avLst/>
          </a:prstGeom>
          <a:solidFill>
            <a:srgbClr val="1A2C5A"/>
          </a:solidFill>
        </p:spPr>
      </p:sp>
      <p:grpSp>
        <p:nvGrpSpPr>
          <p:cNvPr name="Group 3" id="3"/>
          <p:cNvGrpSpPr/>
          <p:nvPr/>
        </p:nvGrpSpPr>
        <p:grpSpPr>
          <a:xfrm rot="5400000">
            <a:off x="8517912" y="4657780"/>
            <a:ext cx="1252177" cy="125217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1A2C5A"/>
            </a:solidFill>
          </p:spPr>
        </p:sp>
        <p:sp>
          <p:nvSpPr>
            <p:cNvPr name="TextBox 5" id="5"/>
            <p:cNvSpPr txBox="true"/>
            <p:nvPr/>
          </p:nvSpPr>
          <p:spPr>
            <a:xfrm>
              <a:off x="0" y="146050"/>
              <a:ext cx="711200" cy="463550"/>
            </a:xfrm>
            <a:prstGeom prst="rect">
              <a:avLst/>
            </a:prstGeom>
          </p:spPr>
          <p:txBody>
            <a:bodyPr anchor="ctr" rtlCol="false" tIns="50800" lIns="50800" bIns="50800" rIns="50800"/>
            <a:lstStyle/>
            <a:p>
              <a:pPr algn="ctr">
                <a:lnSpc>
                  <a:spcPts val="3021"/>
                </a:lnSpc>
              </a:pPr>
            </a:p>
          </p:txBody>
        </p:sp>
      </p:grpSp>
      <p:sp>
        <p:nvSpPr>
          <p:cNvPr name="Freeform 6" id="6"/>
          <p:cNvSpPr/>
          <p:nvPr/>
        </p:nvSpPr>
        <p:spPr>
          <a:xfrm flipH="false" flipV="false" rot="0">
            <a:off x="3946390" y="1969033"/>
            <a:ext cx="10592017" cy="2621257"/>
          </a:xfrm>
          <a:custGeom>
            <a:avLst/>
            <a:gdLst/>
            <a:ahLst/>
            <a:cxnLst/>
            <a:rect r="r" b="b" t="t" l="l"/>
            <a:pathLst>
              <a:path h="2621257" w="10592017">
                <a:moveTo>
                  <a:pt x="0" y="0"/>
                </a:moveTo>
                <a:lnTo>
                  <a:pt x="10592017" y="0"/>
                </a:lnTo>
                <a:lnTo>
                  <a:pt x="10592017" y="2621257"/>
                </a:lnTo>
                <a:lnTo>
                  <a:pt x="0" y="2621257"/>
                </a:lnTo>
                <a:lnTo>
                  <a:pt x="0" y="0"/>
                </a:lnTo>
                <a:close/>
              </a:path>
            </a:pathLst>
          </a:custGeom>
          <a:blipFill>
            <a:blip r:embed="rId2"/>
            <a:stretch>
              <a:fillRect l="0" t="0" r="0" b="0"/>
            </a:stretch>
          </a:blipFill>
        </p:spPr>
      </p:sp>
      <p:sp>
        <p:nvSpPr>
          <p:cNvPr name="Freeform 7" id="7"/>
          <p:cNvSpPr/>
          <p:nvPr/>
        </p:nvSpPr>
        <p:spPr>
          <a:xfrm flipH="false" flipV="false" rot="0">
            <a:off x="4193098" y="5976632"/>
            <a:ext cx="10296319" cy="4114552"/>
          </a:xfrm>
          <a:custGeom>
            <a:avLst/>
            <a:gdLst/>
            <a:ahLst/>
            <a:cxnLst/>
            <a:rect r="r" b="b" t="t" l="l"/>
            <a:pathLst>
              <a:path h="4114552" w="10296319">
                <a:moveTo>
                  <a:pt x="0" y="0"/>
                </a:moveTo>
                <a:lnTo>
                  <a:pt x="10296319" y="0"/>
                </a:lnTo>
                <a:lnTo>
                  <a:pt x="10296319" y="4114552"/>
                </a:lnTo>
                <a:lnTo>
                  <a:pt x="0" y="4114552"/>
                </a:lnTo>
                <a:lnTo>
                  <a:pt x="0" y="0"/>
                </a:lnTo>
                <a:close/>
              </a:path>
            </a:pathLst>
          </a:custGeom>
          <a:blipFill>
            <a:blip r:embed="rId3"/>
            <a:stretch>
              <a:fillRect l="0" t="0" r="0" b="0"/>
            </a:stretch>
          </a:blipFill>
        </p:spPr>
      </p:sp>
      <p:sp>
        <p:nvSpPr>
          <p:cNvPr name="TextBox 8" id="8"/>
          <p:cNvSpPr txBox="true"/>
          <p:nvPr/>
        </p:nvSpPr>
        <p:spPr>
          <a:xfrm rot="0">
            <a:off x="1319521" y="656338"/>
            <a:ext cx="8021736" cy="466676"/>
          </a:xfrm>
          <a:prstGeom prst="rect">
            <a:avLst/>
          </a:prstGeom>
        </p:spPr>
        <p:txBody>
          <a:bodyPr anchor="t" rtlCol="false" tIns="0" lIns="0" bIns="0" rIns="0">
            <a:spAutoFit/>
          </a:bodyPr>
          <a:lstStyle/>
          <a:p>
            <a:pPr algn="l" marL="0" indent="0" lvl="0">
              <a:lnSpc>
                <a:spcPts val="3677"/>
              </a:lnSpc>
            </a:pPr>
            <a:r>
              <a:rPr lang="en-US" sz="2626" spc="39">
                <a:solidFill>
                  <a:srgbClr val="FFFFFF"/>
                </a:solidFill>
                <a:latin typeface="Public Sans Bold"/>
              </a:rPr>
              <a:t>Risk Assessment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209800"/>
          </a:xfrm>
          <a:prstGeom prst="rect">
            <a:avLst/>
          </a:prstGeom>
          <a:solidFill>
            <a:srgbClr val="1A2C5A"/>
          </a:solidFill>
        </p:spPr>
      </p:sp>
      <p:grpSp>
        <p:nvGrpSpPr>
          <p:cNvPr name="Group 3" id="3"/>
          <p:cNvGrpSpPr/>
          <p:nvPr/>
        </p:nvGrpSpPr>
        <p:grpSpPr>
          <a:xfrm rot="5400000">
            <a:off x="8517912" y="5035604"/>
            <a:ext cx="1252177" cy="125217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1A2C5A"/>
            </a:solidFill>
          </p:spPr>
        </p:sp>
        <p:sp>
          <p:nvSpPr>
            <p:cNvPr name="TextBox 5" id="5"/>
            <p:cNvSpPr txBox="true"/>
            <p:nvPr/>
          </p:nvSpPr>
          <p:spPr>
            <a:xfrm>
              <a:off x="0" y="146050"/>
              <a:ext cx="711200" cy="463550"/>
            </a:xfrm>
            <a:prstGeom prst="rect">
              <a:avLst/>
            </a:prstGeom>
          </p:spPr>
          <p:txBody>
            <a:bodyPr anchor="ctr" rtlCol="false" tIns="50800" lIns="50800" bIns="50800" rIns="50800"/>
            <a:lstStyle/>
            <a:p>
              <a:pPr algn="ctr">
                <a:lnSpc>
                  <a:spcPts val="3021"/>
                </a:lnSpc>
              </a:pPr>
            </a:p>
          </p:txBody>
        </p:sp>
      </p:grpSp>
      <p:sp>
        <p:nvSpPr>
          <p:cNvPr name="Freeform 6" id="6"/>
          <p:cNvSpPr/>
          <p:nvPr/>
        </p:nvSpPr>
        <p:spPr>
          <a:xfrm flipH="false" flipV="false" rot="0">
            <a:off x="4047131" y="2326755"/>
            <a:ext cx="10588254" cy="2214070"/>
          </a:xfrm>
          <a:custGeom>
            <a:avLst/>
            <a:gdLst/>
            <a:ahLst/>
            <a:cxnLst/>
            <a:rect r="r" b="b" t="t" l="l"/>
            <a:pathLst>
              <a:path h="2214070" w="10588254">
                <a:moveTo>
                  <a:pt x="0" y="0"/>
                </a:moveTo>
                <a:lnTo>
                  <a:pt x="10588253" y="0"/>
                </a:lnTo>
                <a:lnTo>
                  <a:pt x="10588253" y="2214070"/>
                </a:lnTo>
                <a:lnTo>
                  <a:pt x="0" y="2214070"/>
                </a:lnTo>
                <a:lnTo>
                  <a:pt x="0" y="0"/>
                </a:lnTo>
                <a:close/>
              </a:path>
            </a:pathLst>
          </a:custGeom>
          <a:blipFill>
            <a:blip r:embed="rId2"/>
            <a:stretch>
              <a:fillRect l="0" t="0" r="0" b="0"/>
            </a:stretch>
          </a:blipFill>
        </p:spPr>
      </p:sp>
      <p:sp>
        <p:nvSpPr>
          <p:cNvPr name="Freeform 7" id="7"/>
          <p:cNvSpPr/>
          <p:nvPr/>
        </p:nvSpPr>
        <p:spPr>
          <a:xfrm flipH="false" flipV="false" rot="0">
            <a:off x="4061155" y="7110107"/>
            <a:ext cx="10165690" cy="1359609"/>
          </a:xfrm>
          <a:custGeom>
            <a:avLst/>
            <a:gdLst/>
            <a:ahLst/>
            <a:cxnLst/>
            <a:rect r="r" b="b" t="t" l="l"/>
            <a:pathLst>
              <a:path h="1359609" w="10165690">
                <a:moveTo>
                  <a:pt x="0" y="0"/>
                </a:moveTo>
                <a:lnTo>
                  <a:pt x="10165690" y="0"/>
                </a:lnTo>
                <a:lnTo>
                  <a:pt x="10165690" y="1359608"/>
                </a:lnTo>
                <a:lnTo>
                  <a:pt x="0" y="1359608"/>
                </a:lnTo>
                <a:lnTo>
                  <a:pt x="0" y="0"/>
                </a:lnTo>
                <a:close/>
              </a:path>
            </a:pathLst>
          </a:custGeom>
          <a:blipFill>
            <a:blip r:embed="rId3"/>
            <a:stretch>
              <a:fillRect l="0" t="0" r="0" b="0"/>
            </a:stretch>
          </a:blipFill>
        </p:spPr>
      </p:sp>
      <p:sp>
        <p:nvSpPr>
          <p:cNvPr name="TextBox 8" id="8"/>
          <p:cNvSpPr txBox="true"/>
          <p:nvPr/>
        </p:nvSpPr>
        <p:spPr>
          <a:xfrm rot="0">
            <a:off x="1319521" y="656338"/>
            <a:ext cx="8021736" cy="466676"/>
          </a:xfrm>
          <a:prstGeom prst="rect">
            <a:avLst/>
          </a:prstGeom>
        </p:spPr>
        <p:txBody>
          <a:bodyPr anchor="t" rtlCol="false" tIns="0" lIns="0" bIns="0" rIns="0">
            <a:spAutoFit/>
          </a:bodyPr>
          <a:lstStyle/>
          <a:p>
            <a:pPr algn="l" marL="0" indent="0" lvl="0">
              <a:lnSpc>
                <a:spcPts val="3677"/>
              </a:lnSpc>
            </a:pPr>
            <a:r>
              <a:rPr lang="en-US" sz="2626" spc="39">
                <a:solidFill>
                  <a:srgbClr val="FFFFFF"/>
                </a:solidFill>
                <a:latin typeface="Public Sans Bold"/>
              </a:rPr>
              <a:t>Risk Assessment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209800"/>
          </a:xfrm>
          <a:prstGeom prst="rect">
            <a:avLst/>
          </a:prstGeom>
          <a:solidFill>
            <a:srgbClr val="1A2C5A"/>
          </a:solidFill>
        </p:spPr>
      </p:sp>
      <p:grpSp>
        <p:nvGrpSpPr>
          <p:cNvPr name="Group 3" id="3"/>
          <p:cNvGrpSpPr/>
          <p:nvPr/>
        </p:nvGrpSpPr>
        <p:grpSpPr>
          <a:xfrm rot="5400000">
            <a:off x="8517912" y="5143500"/>
            <a:ext cx="1252177" cy="125217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1A2C5A"/>
            </a:solidFill>
          </p:spPr>
        </p:sp>
        <p:sp>
          <p:nvSpPr>
            <p:cNvPr name="TextBox 5" id="5"/>
            <p:cNvSpPr txBox="true"/>
            <p:nvPr/>
          </p:nvSpPr>
          <p:spPr>
            <a:xfrm>
              <a:off x="0" y="146050"/>
              <a:ext cx="711200" cy="463550"/>
            </a:xfrm>
            <a:prstGeom prst="rect">
              <a:avLst/>
            </a:prstGeom>
          </p:spPr>
          <p:txBody>
            <a:bodyPr anchor="ctr" rtlCol="false" tIns="50800" lIns="50800" bIns="50800" rIns="50800"/>
            <a:lstStyle/>
            <a:p>
              <a:pPr algn="ctr">
                <a:lnSpc>
                  <a:spcPts val="3021"/>
                </a:lnSpc>
              </a:pPr>
            </a:p>
          </p:txBody>
        </p:sp>
      </p:grpSp>
      <p:sp>
        <p:nvSpPr>
          <p:cNvPr name="Freeform 6" id="6"/>
          <p:cNvSpPr/>
          <p:nvPr/>
        </p:nvSpPr>
        <p:spPr>
          <a:xfrm flipH="false" flipV="false" rot="0">
            <a:off x="3844234" y="2209800"/>
            <a:ext cx="10599533" cy="2294194"/>
          </a:xfrm>
          <a:custGeom>
            <a:avLst/>
            <a:gdLst/>
            <a:ahLst/>
            <a:cxnLst/>
            <a:rect r="r" b="b" t="t" l="l"/>
            <a:pathLst>
              <a:path h="2294194" w="10599533">
                <a:moveTo>
                  <a:pt x="0" y="0"/>
                </a:moveTo>
                <a:lnTo>
                  <a:pt x="10599532" y="0"/>
                </a:lnTo>
                <a:lnTo>
                  <a:pt x="10599532" y="2294194"/>
                </a:lnTo>
                <a:lnTo>
                  <a:pt x="0" y="2294194"/>
                </a:lnTo>
                <a:lnTo>
                  <a:pt x="0" y="0"/>
                </a:lnTo>
                <a:close/>
              </a:path>
            </a:pathLst>
          </a:custGeom>
          <a:blipFill>
            <a:blip r:embed="rId2"/>
            <a:stretch>
              <a:fillRect l="0" t="0" r="0" b="0"/>
            </a:stretch>
          </a:blipFill>
        </p:spPr>
      </p:sp>
      <p:sp>
        <p:nvSpPr>
          <p:cNvPr name="Freeform 7" id="7"/>
          <p:cNvSpPr/>
          <p:nvPr/>
        </p:nvSpPr>
        <p:spPr>
          <a:xfrm flipH="false" flipV="false" rot="0">
            <a:off x="4162746" y="7080805"/>
            <a:ext cx="9962509" cy="2411018"/>
          </a:xfrm>
          <a:custGeom>
            <a:avLst/>
            <a:gdLst/>
            <a:ahLst/>
            <a:cxnLst/>
            <a:rect r="r" b="b" t="t" l="l"/>
            <a:pathLst>
              <a:path h="2411018" w="9962509">
                <a:moveTo>
                  <a:pt x="0" y="0"/>
                </a:moveTo>
                <a:lnTo>
                  <a:pt x="9962508" y="0"/>
                </a:lnTo>
                <a:lnTo>
                  <a:pt x="9962508" y="2411018"/>
                </a:lnTo>
                <a:lnTo>
                  <a:pt x="0" y="2411018"/>
                </a:lnTo>
                <a:lnTo>
                  <a:pt x="0" y="0"/>
                </a:lnTo>
                <a:close/>
              </a:path>
            </a:pathLst>
          </a:custGeom>
          <a:blipFill>
            <a:blip r:embed="rId3"/>
            <a:stretch>
              <a:fillRect l="0" t="0" r="0" b="0"/>
            </a:stretch>
          </a:blipFill>
        </p:spPr>
      </p:sp>
      <p:sp>
        <p:nvSpPr>
          <p:cNvPr name="TextBox 8" id="8"/>
          <p:cNvSpPr txBox="true"/>
          <p:nvPr/>
        </p:nvSpPr>
        <p:spPr>
          <a:xfrm rot="0">
            <a:off x="1319521" y="656338"/>
            <a:ext cx="8021736" cy="466676"/>
          </a:xfrm>
          <a:prstGeom prst="rect">
            <a:avLst/>
          </a:prstGeom>
        </p:spPr>
        <p:txBody>
          <a:bodyPr anchor="t" rtlCol="false" tIns="0" lIns="0" bIns="0" rIns="0">
            <a:spAutoFit/>
          </a:bodyPr>
          <a:lstStyle/>
          <a:p>
            <a:pPr algn="l" marL="0" indent="0" lvl="0">
              <a:lnSpc>
                <a:spcPts val="3677"/>
              </a:lnSpc>
            </a:pPr>
            <a:r>
              <a:rPr lang="en-US" sz="2626" spc="39">
                <a:solidFill>
                  <a:srgbClr val="FFFFFF"/>
                </a:solidFill>
                <a:latin typeface="Public Sans Bold"/>
              </a:rPr>
              <a:t>Risk Assessment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209800"/>
          </a:xfrm>
          <a:prstGeom prst="rect">
            <a:avLst/>
          </a:prstGeom>
          <a:solidFill>
            <a:srgbClr val="1A2C5A"/>
          </a:solidFill>
        </p:spPr>
      </p:sp>
      <p:grpSp>
        <p:nvGrpSpPr>
          <p:cNvPr name="Group 3" id="3"/>
          <p:cNvGrpSpPr/>
          <p:nvPr/>
        </p:nvGrpSpPr>
        <p:grpSpPr>
          <a:xfrm rot="5400000">
            <a:off x="8517912" y="5143500"/>
            <a:ext cx="1252177" cy="125217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1A2C5A"/>
            </a:solidFill>
          </p:spPr>
        </p:sp>
        <p:sp>
          <p:nvSpPr>
            <p:cNvPr name="TextBox 5" id="5"/>
            <p:cNvSpPr txBox="true"/>
            <p:nvPr/>
          </p:nvSpPr>
          <p:spPr>
            <a:xfrm>
              <a:off x="0" y="146050"/>
              <a:ext cx="711200" cy="463550"/>
            </a:xfrm>
            <a:prstGeom prst="rect">
              <a:avLst/>
            </a:prstGeom>
          </p:spPr>
          <p:txBody>
            <a:bodyPr anchor="ctr" rtlCol="false" tIns="50800" lIns="50800" bIns="50800" rIns="50800"/>
            <a:lstStyle/>
            <a:p>
              <a:pPr algn="ctr">
                <a:lnSpc>
                  <a:spcPts val="3021"/>
                </a:lnSpc>
              </a:pPr>
            </a:p>
          </p:txBody>
        </p:sp>
      </p:grpSp>
      <p:sp>
        <p:nvSpPr>
          <p:cNvPr name="Freeform 6" id="6"/>
          <p:cNvSpPr/>
          <p:nvPr/>
        </p:nvSpPr>
        <p:spPr>
          <a:xfrm flipH="false" flipV="false" rot="0">
            <a:off x="3844234" y="2209800"/>
            <a:ext cx="10599533" cy="2525392"/>
          </a:xfrm>
          <a:custGeom>
            <a:avLst/>
            <a:gdLst/>
            <a:ahLst/>
            <a:cxnLst/>
            <a:rect r="r" b="b" t="t" l="l"/>
            <a:pathLst>
              <a:path h="2525392" w="10599533">
                <a:moveTo>
                  <a:pt x="0" y="0"/>
                </a:moveTo>
                <a:lnTo>
                  <a:pt x="10599532" y="0"/>
                </a:lnTo>
                <a:lnTo>
                  <a:pt x="10599532" y="2525392"/>
                </a:lnTo>
                <a:lnTo>
                  <a:pt x="0" y="2525392"/>
                </a:lnTo>
                <a:lnTo>
                  <a:pt x="0" y="0"/>
                </a:lnTo>
                <a:close/>
              </a:path>
            </a:pathLst>
          </a:custGeom>
          <a:blipFill>
            <a:blip r:embed="rId2"/>
            <a:stretch>
              <a:fillRect l="0" t="0" r="0" b="0"/>
            </a:stretch>
          </a:blipFill>
        </p:spPr>
      </p:sp>
      <p:sp>
        <p:nvSpPr>
          <p:cNvPr name="Freeform 7" id="7"/>
          <p:cNvSpPr/>
          <p:nvPr/>
        </p:nvSpPr>
        <p:spPr>
          <a:xfrm flipH="false" flipV="false" rot="0">
            <a:off x="4156265" y="7290350"/>
            <a:ext cx="9975470" cy="1967950"/>
          </a:xfrm>
          <a:custGeom>
            <a:avLst/>
            <a:gdLst/>
            <a:ahLst/>
            <a:cxnLst/>
            <a:rect r="r" b="b" t="t" l="l"/>
            <a:pathLst>
              <a:path h="1967950" w="9975470">
                <a:moveTo>
                  <a:pt x="0" y="0"/>
                </a:moveTo>
                <a:lnTo>
                  <a:pt x="9975470" y="0"/>
                </a:lnTo>
                <a:lnTo>
                  <a:pt x="9975470" y="1967950"/>
                </a:lnTo>
                <a:lnTo>
                  <a:pt x="0" y="1967950"/>
                </a:lnTo>
                <a:lnTo>
                  <a:pt x="0" y="0"/>
                </a:lnTo>
                <a:close/>
              </a:path>
            </a:pathLst>
          </a:custGeom>
          <a:blipFill>
            <a:blip r:embed="rId3"/>
            <a:stretch>
              <a:fillRect l="0" t="0" r="0" b="0"/>
            </a:stretch>
          </a:blipFill>
        </p:spPr>
      </p:sp>
      <p:sp>
        <p:nvSpPr>
          <p:cNvPr name="TextBox 8" id="8"/>
          <p:cNvSpPr txBox="true"/>
          <p:nvPr/>
        </p:nvSpPr>
        <p:spPr>
          <a:xfrm rot="0">
            <a:off x="1319521" y="656338"/>
            <a:ext cx="8021736" cy="466676"/>
          </a:xfrm>
          <a:prstGeom prst="rect">
            <a:avLst/>
          </a:prstGeom>
        </p:spPr>
        <p:txBody>
          <a:bodyPr anchor="t" rtlCol="false" tIns="0" lIns="0" bIns="0" rIns="0">
            <a:spAutoFit/>
          </a:bodyPr>
          <a:lstStyle/>
          <a:p>
            <a:pPr algn="l" marL="0" indent="0" lvl="0">
              <a:lnSpc>
                <a:spcPts val="3677"/>
              </a:lnSpc>
            </a:pPr>
            <a:r>
              <a:rPr lang="en-US" sz="2626" spc="39">
                <a:solidFill>
                  <a:srgbClr val="FFFFFF"/>
                </a:solidFill>
                <a:latin typeface="Public Sans Bold"/>
              </a:rPr>
              <a:t>Risk Assessment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209800"/>
          </a:xfrm>
          <a:prstGeom prst="rect">
            <a:avLst/>
          </a:prstGeom>
          <a:solidFill>
            <a:srgbClr val="1A2C5A"/>
          </a:solidFill>
        </p:spPr>
      </p:sp>
      <p:grpSp>
        <p:nvGrpSpPr>
          <p:cNvPr name="Group 3" id="3"/>
          <p:cNvGrpSpPr/>
          <p:nvPr/>
        </p:nvGrpSpPr>
        <p:grpSpPr>
          <a:xfrm rot="5400000">
            <a:off x="8517912" y="5246543"/>
            <a:ext cx="1252177" cy="125217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1A2C5A"/>
            </a:solidFill>
          </p:spPr>
        </p:sp>
        <p:sp>
          <p:nvSpPr>
            <p:cNvPr name="TextBox 5" id="5"/>
            <p:cNvSpPr txBox="true"/>
            <p:nvPr/>
          </p:nvSpPr>
          <p:spPr>
            <a:xfrm>
              <a:off x="0" y="146050"/>
              <a:ext cx="711200" cy="463550"/>
            </a:xfrm>
            <a:prstGeom prst="rect">
              <a:avLst/>
            </a:prstGeom>
          </p:spPr>
          <p:txBody>
            <a:bodyPr anchor="ctr" rtlCol="false" tIns="50800" lIns="50800" bIns="50800" rIns="50800"/>
            <a:lstStyle/>
            <a:p>
              <a:pPr algn="ctr">
                <a:lnSpc>
                  <a:spcPts val="3021"/>
                </a:lnSpc>
              </a:pPr>
            </a:p>
          </p:txBody>
        </p:sp>
      </p:grpSp>
      <p:sp>
        <p:nvSpPr>
          <p:cNvPr name="Freeform 6" id="6"/>
          <p:cNvSpPr/>
          <p:nvPr/>
        </p:nvSpPr>
        <p:spPr>
          <a:xfrm flipH="false" flipV="false" rot="0">
            <a:off x="4746579" y="1432720"/>
            <a:ext cx="8794842" cy="3710780"/>
          </a:xfrm>
          <a:custGeom>
            <a:avLst/>
            <a:gdLst/>
            <a:ahLst/>
            <a:cxnLst/>
            <a:rect r="r" b="b" t="t" l="l"/>
            <a:pathLst>
              <a:path h="3710780" w="8794842">
                <a:moveTo>
                  <a:pt x="0" y="0"/>
                </a:moveTo>
                <a:lnTo>
                  <a:pt x="8794842" y="0"/>
                </a:lnTo>
                <a:lnTo>
                  <a:pt x="8794842" y="3710780"/>
                </a:lnTo>
                <a:lnTo>
                  <a:pt x="0" y="3710780"/>
                </a:lnTo>
                <a:lnTo>
                  <a:pt x="0" y="0"/>
                </a:lnTo>
                <a:close/>
              </a:path>
            </a:pathLst>
          </a:custGeom>
          <a:blipFill>
            <a:blip r:embed="rId2"/>
            <a:stretch>
              <a:fillRect l="0" t="0" r="0" b="0"/>
            </a:stretch>
          </a:blipFill>
        </p:spPr>
      </p:sp>
      <p:sp>
        <p:nvSpPr>
          <p:cNvPr name="Freeform 7" id="7"/>
          <p:cNvSpPr/>
          <p:nvPr/>
        </p:nvSpPr>
        <p:spPr>
          <a:xfrm flipH="false" flipV="false" rot="0">
            <a:off x="1641149" y="6813045"/>
            <a:ext cx="15400217" cy="2987214"/>
          </a:xfrm>
          <a:custGeom>
            <a:avLst/>
            <a:gdLst/>
            <a:ahLst/>
            <a:cxnLst/>
            <a:rect r="r" b="b" t="t" l="l"/>
            <a:pathLst>
              <a:path h="2987214" w="15400217">
                <a:moveTo>
                  <a:pt x="0" y="0"/>
                </a:moveTo>
                <a:lnTo>
                  <a:pt x="15400217" y="0"/>
                </a:lnTo>
                <a:lnTo>
                  <a:pt x="15400217" y="2987214"/>
                </a:lnTo>
                <a:lnTo>
                  <a:pt x="0" y="2987214"/>
                </a:lnTo>
                <a:lnTo>
                  <a:pt x="0" y="0"/>
                </a:lnTo>
                <a:close/>
              </a:path>
            </a:pathLst>
          </a:custGeom>
          <a:blipFill>
            <a:blip r:embed="rId3"/>
            <a:stretch>
              <a:fillRect l="0" t="0" r="0" b="0"/>
            </a:stretch>
          </a:blipFill>
        </p:spPr>
      </p:sp>
      <p:sp>
        <p:nvSpPr>
          <p:cNvPr name="TextBox 8" id="8"/>
          <p:cNvSpPr txBox="true"/>
          <p:nvPr/>
        </p:nvSpPr>
        <p:spPr>
          <a:xfrm rot="0">
            <a:off x="1319521" y="656338"/>
            <a:ext cx="8021736" cy="466676"/>
          </a:xfrm>
          <a:prstGeom prst="rect">
            <a:avLst/>
          </a:prstGeom>
        </p:spPr>
        <p:txBody>
          <a:bodyPr anchor="t" rtlCol="false" tIns="0" lIns="0" bIns="0" rIns="0">
            <a:spAutoFit/>
          </a:bodyPr>
          <a:lstStyle/>
          <a:p>
            <a:pPr algn="l" marL="0" indent="0" lvl="0">
              <a:lnSpc>
                <a:spcPts val="3677"/>
              </a:lnSpc>
            </a:pPr>
            <a:r>
              <a:rPr lang="en-US" sz="2626" spc="39">
                <a:solidFill>
                  <a:srgbClr val="FFFFFF"/>
                </a:solidFill>
                <a:latin typeface="Public Sans Bold"/>
              </a:rPr>
              <a:t>Risk Assessment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209800"/>
          </a:xfrm>
          <a:prstGeom prst="rect">
            <a:avLst/>
          </a:prstGeom>
          <a:solidFill>
            <a:srgbClr val="1A2C5A"/>
          </a:solidFill>
        </p:spPr>
      </p:sp>
      <p:sp>
        <p:nvSpPr>
          <p:cNvPr name="Freeform 3" id="3"/>
          <p:cNvSpPr/>
          <p:nvPr/>
        </p:nvSpPr>
        <p:spPr>
          <a:xfrm flipH="false" flipV="false" rot="0">
            <a:off x="3020145" y="2209800"/>
            <a:ext cx="12247710" cy="7668556"/>
          </a:xfrm>
          <a:custGeom>
            <a:avLst/>
            <a:gdLst/>
            <a:ahLst/>
            <a:cxnLst/>
            <a:rect r="r" b="b" t="t" l="l"/>
            <a:pathLst>
              <a:path h="7668556" w="12247710">
                <a:moveTo>
                  <a:pt x="0" y="0"/>
                </a:moveTo>
                <a:lnTo>
                  <a:pt x="12247710" y="0"/>
                </a:lnTo>
                <a:lnTo>
                  <a:pt x="12247710" y="7668556"/>
                </a:lnTo>
                <a:lnTo>
                  <a:pt x="0" y="7668556"/>
                </a:lnTo>
                <a:lnTo>
                  <a:pt x="0" y="0"/>
                </a:lnTo>
                <a:close/>
              </a:path>
            </a:pathLst>
          </a:custGeom>
          <a:blipFill>
            <a:blip r:embed="rId2"/>
            <a:stretch>
              <a:fillRect l="0" t="0" r="0" b="0"/>
            </a:stretch>
          </a:blipFill>
        </p:spPr>
      </p:sp>
      <p:grpSp>
        <p:nvGrpSpPr>
          <p:cNvPr name="Group 4" id="4"/>
          <p:cNvGrpSpPr/>
          <p:nvPr/>
        </p:nvGrpSpPr>
        <p:grpSpPr>
          <a:xfrm rot="0">
            <a:off x="2710603" y="4444498"/>
            <a:ext cx="13037399" cy="1532304"/>
            <a:chOff x="0" y="0"/>
            <a:chExt cx="3433718" cy="403570"/>
          </a:xfrm>
        </p:grpSpPr>
        <p:sp>
          <p:nvSpPr>
            <p:cNvPr name="Freeform 5" id="5"/>
            <p:cNvSpPr/>
            <p:nvPr/>
          </p:nvSpPr>
          <p:spPr>
            <a:xfrm flipH="false" flipV="false" rot="0">
              <a:off x="0" y="0"/>
              <a:ext cx="3433718" cy="403570"/>
            </a:xfrm>
            <a:custGeom>
              <a:avLst/>
              <a:gdLst/>
              <a:ahLst/>
              <a:cxnLst/>
              <a:rect r="r" b="b" t="t" l="l"/>
              <a:pathLst>
                <a:path h="403570" w="3433718">
                  <a:moveTo>
                    <a:pt x="0" y="0"/>
                  </a:moveTo>
                  <a:lnTo>
                    <a:pt x="3433718" y="0"/>
                  </a:lnTo>
                  <a:lnTo>
                    <a:pt x="3433718" y="403570"/>
                  </a:lnTo>
                  <a:lnTo>
                    <a:pt x="0" y="403570"/>
                  </a:lnTo>
                  <a:close/>
                </a:path>
              </a:pathLst>
            </a:custGeom>
            <a:solidFill>
              <a:srgbClr val="000000">
                <a:alpha val="0"/>
              </a:srgbClr>
            </a:solidFill>
            <a:ln w="38100" cap="sq">
              <a:solidFill>
                <a:srgbClr val="FF3131"/>
              </a:solidFill>
              <a:prstDash val="solid"/>
              <a:miter/>
            </a:ln>
          </p:spPr>
        </p:sp>
        <p:sp>
          <p:nvSpPr>
            <p:cNvPr name="TextBox 6" id="6"/>
            <p:cNvSpPr txBox="true"/>
            <p:nvPr/>
          </p:nvSpPr>
          <p:spPr>
            <a:xfrm>
              <a:off x="0" y="-57150"/>
              <a:ext cx="3433718" cy="460720"/>
            </a:xfrm>
            <a:prstGeom prst="rect">
              <a:avLst/>
            </a:prstGeom>
          </p:spPr>
          <p:txBody>
            <a:bodyPr anchor="ctr" rtlCol="false" tIns="50800" lIns="50800" bIns="50800" rIns="50800"/>
            <a:lstStyle/>
            <a:p>
              <a:pPr algn="ctr">
                <a:lnSpc>
                  <a:spcPts val="3021"/>
                </a:lnSpc>
              </a:pPr>
            </a:p>
          </p:txBody>
        </p:sp>
      </p:grpSp>
      <p:sp>
        <p:nvSpPr>
          <p:cNvPr name="TextBox 7" id="7"/>
          <p:cNvSpPr txBox="true"/>
          <p:nvPr/>
        </p:nvSpPr>
        <p:spPr>
          <a:xfrm rot="0">
            <a:off x="1319521" y="656338"/>
            <a:ext cx="8021736" cy="466676"/>
          </a:xfrm>
          <a:prstGeom prst="rect">
            <a:avLst/>
          </a:prstGeom>
        </p:spPr>
        <p:txBody>
          <a:bodyPr anchor="t" rtlCol="false" tIns="0" lIns="0" bIns="0" rIns="0">
            <a:spAutoFit/>
          </a:bodyPr>
          <a:lstStyle/>
          <a:p>
            <a:pPr algn="l" marL="0" indent="0" lvl="0">
              <a:lnSpc>
                <a:spcPts val="3677"/>
              </a:lnSpc>
            </a:pPr>
            <a:r>
              <a:rPr lang="en-US" sz="2626" spc="39">
                <a:solidFill>
                  <a:srgbClr val="FFFFFF"/>
                </a:solidFill>
                <a:latin typeface="Public Sans Bold"/>
              </a:rPr>
              <a:t>Risk Assesment</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18288000" cy="2209800"/>
          </a:xfrm>
          <a:prstGeom prst="rect">
            <a:avLst/>
          </a:prstGeom>
          <a:solidFill>
            <a:srgbClr val="1A2C5A"/>
          </a:solidFill>
        </p:spPr>
      </p:sp>
      <p:grpSp>
        <p:nvGrpSpPr>
          <p:cNvPr name="Group 3" id="3"/>
          <p:cNvGrpSpPr/>
          <p:nvPr/>
        </p:nvGrpSpPr>
        <p:grpSpPr>
          <a:xfrm rot="0">
            <a:off x="6063891" y="2369991"/>
            <a:ext cx="6160219" cy="836326"/>
            <a:chOff x="0" y="0"/>
            <a:chExt cx="1622444" cy="220267"/>
          </a:xfrm>
        </p:grpSpPr>
        <p:sp>
          <p:nvSpPr>
            <p:cNvPr name="Freeform 4" id="4"/>
            <p:cNvSpPr/>
            <p:nvPr/>
          </p:nvSpPr>
          <p:spPr>
            <a:xfrm flipH="false" flipV="false" rot="0">
              <a:off x="0" y="0"/>
              <a:ext cx="1622444" cy="220267"/>
            </a:xfrm>
            <a:custGeom>
              <a:avLst/>
              <a:gdLst/>
              <a:ahLst/>
              <a:cxnLst/>
              <a:rect r="r" b="b" t="t" l="l"/>
              <a:pathLst>
                <a:path h="220267" w="1622444">
                  <a:moveTo>
                    <a:pt x="0" y="0"/>
                  </a:moveTo>
                  <a:lnTo>
                    <a:pt x="1622444" y="0"/>
                  </a:lnTo>
                  <a:lnTo>
                    <a:pt x="1622444" y="220267"/>
                  </a:lnTo>
                  <a:lnTo>
                    <a:pt x="0" y="220267"/>
                  </a:lnTo>
                  <a:close/>
                </a:path>
              </a:pathLst>
            </a:custGeom>
            <a:solidFill>
              <a:srgbClr val="1A2C5A"/>
            </a:solidFill>
          </p:spPr>
        </p:sp>
        <p:sp>
          <p:nvSpPr>
            <p:cNvPr name="TextBox 5" id="5"/>
            <p:cNvSpPr txBox="true"/>
            <p:nvPr/>
          </p:nvSpPr>
          <p:spPr>
            <a:xfrm>
              <a:off x="0" y="-57150"/>
              <a:ext cx="1622444" cy="277417"/>
            </a:xfrm>
            <a:prstGeom prst="rect">
              <a:avLst/>
            </a:prstGeom>
          </p:spPr>
          <p:txBody>
            <a:bodyPr anchor="ctr" rtlCol="false" tIns="50800" lIns="50800" bIns="50800" rIns="50800"/>
            <a:lstStyle/>
            <a:p>
              <a:pPr algn="ctr">
                <a:lnSpc>
                  <a:spcPts val="3021"/>
                </a:lnSpc>
              </a:pPr>
              <a:r>
                <a:rPr lang="en-US" sz="2158">
                  <a:solidFill>
                    <a:srgbClr val="FFFFFF"/>
                  </a:solidFill>
                  <a:latin typeface="Public Sans"/>
                </a:rPr>
                <a:t>Preparazione Assessment</a:t>
              </a:r>
            </a:p>
          </p:txBody>
        </p:sp>
      </p:grpSp>
      <p:grpSp>
        <p:nvGrpSpPr>
          <p:cNvPr name="Group 6" id="6"/>
          <p:cNvGrpSpPr/>
          <p:nvPr/>
        </p:nvGrpSpPr>
        <p:grpSpPr>
          <a:xfrm rot="0">
            <a:off x="5196611" y="3600450"/>
            <a:ext cx="7963472" cy="6417826"/>
            <a:chOff x="0" y="0"/>
            <a:chExt cx="2097375" cy="1690292"/>
          </a:xfrm>
        </p:grpSpPr>
        <p:sp>
          <p:nvSpPr>
            <p:cNvPr name="Freeform 7" id="7"/>
            <p:cNvSpPr/>
            <p:nvPr/>
          </p:nvSpPr>
          <p:spPr>
            <a:xfrm flipH="false" flipV="false" rot="0">
              <a:off x="0" y="0"/>
              <a:ext cx="2097375" cy="1690292"/>
            </a:xfrm>
            <a:custGeom>
              <a:avLst/>
              <a:gdLst/>
              <a:ahLst/>
              <a:cxnLst/>
              <a:rect r="r" b="b" t="t" l="l"/>
              <a:pathLst>
                <a:path h="1690292" w="2097375">
                  <a:moveTo>
                    <a:pt x="0" y="0"/>
                  </a:moveTo>
                  <a:lnTo>
                    <a:pt x="2097375" y="0"/>
                  </a:lnTo>
                  <a:lnTo>
                    <a:pt x="2097375" y="1690292"/>
                  </a:lnTo>
                  <a:lnTo>
                    <a:pt x="0" y="1690292"/>
                  </a:lnTo>
                  <a:close/>
                </a:path>
              </a:pathLst>
            </a:custGeom>
            <a:solidFill>
              <a:srgbClr val="1A2C5A"/>
            </a:solidFill>
          </p:spPr>
        </p:sp>
        <p:sp>
          <p:nvSpPr>
            <p:cNvPr name="TextBox 8" id="8"/>
            <p:cNvSpPr txBox="true"/>
            <p:nvPr/>
          </p:nvSpPr>
          <p:spPr>
            <a:xfrm>
              <a:off x="0" y="-57150"/>
              <a:ext cx="2097375" cy="1747442"/>
            </a:xfrm>
            <a:prstGeom prst="rect">
              <a:avLst/>
            </a:prstGeom>
          </p:spPr>
          <p:txBody>
            <a:bodyPr anchor="ctr" rtlCol="false" tIns="50800" lIns="50800" bIns="50800" rIns="50800"/>
            <a:lstStyle/>
            <a:p>
              <a:pPr algn="ctr">
                <a:lnSpc>
                  <a:spcPts val="3021"/>
                </a:lnSpc>
              </a:pPr>
            </a:p>
          </p:txBody>
        </p:sp>
      </p:grpSp>
      <p:grpSp>
        <p:nvGrpSpPr>
          <p:cNvPr name="Group 9" id="9"/>
          <p:cNvGrpSpPr/>
          <p:nvPr/>
        </p:nvGrpSpPr>
        <p:grpSpPr>
          <a:xfrm rot="0">
            <a:off x="5823457" y="4081318"/>
            <a:ext cx="6709782" cy="5456091"/>
            <a:chOff x="0" y="0"/>
            <a:chExt cx="1767185" cy="1436995"/>
          </a:xfrm>
        </p:grpSpPr>
        <p:sp>
          <p:nvSpPr>
            <p:cNvPr name="Freeform 10" id="10"/>
            <p:cNvSpPr/>
            <p:nvPr/>
          </p:nvSpPr>
          <p:spPr>
            <a:xfrm flipH="false" flipV="false" rot="0">
              <a:off x="0" y="0"/>
              <a:ext cx="1767185" cy="1436995"/>
            </a:xfrm>
            <a:custGeom>
              <a:avLst/>
              <a:gdLst/>
              <a:ahLst/>
              <a:cxnLst/>
              <a:rect r="r" b="b" t="t" l="l"/>
              <a:pathLst>
                <a:path h="1436995" w="1767185">
                  <a:moveTo>
                    <a:pt x="0" y="0"/>
                  </a:moveTo>
                  <a:lnTo>
                    <a:pt x="1767185" y="0"/>
                  </a:lnTo>
                  <a:lnTo>
                    <a:pt x="1767185" y="1436995"/>
                  </a:lnTo>
                  <a:lnTo>
                    <a:pt x="0" y="1436995"/>
                  </a:lnTo>
                  <a:close/>
                </a:path>
              </a:pathLst>
            </a:custGeom>
            <a:solidFill>
              <a:srgbClr val="FFFFFF"/>
            </a:solidFill>
          </p:spPr>
        </p:sp>
        <p:sp>
          <p:nvSpPr>
            <p:cNvPr name="TextBox 11" id="11"/>
            <p:cNvSpPr txBox="true"/>
            <p:nvPr/>
          </p:nvSpPr>
          <p:spPr>
            <a:xfrm>
              <a:off x="0" y="-57150"/>
              <a:ext cx="1767185" cy="1494145"/>
            </a:xfrm>
            <a:prstGeom prst="rect">
              <a:avLst/>
            </a:prstGeom>
          </p:spPr>
          <p:txBody>
            <a:bodyPr anchor="ctr" rtlCol="false" tIns="50800" lIns="50800" bIns="50800" rIns="50800"/>
            <a:lstStyle/>
            <a:p>
              <a:pPr algn="ctr">
                <a:lnSpc>
                  <a:spcPts val="3021"/>
                </a:lnSpc>
              </a:pPr>
              <a:r>
                <a:rPr lang="en-US" sz="2158">
                  <a:solidFill>
                    <a:srgbClr val="252629"/>
                  </a:solidFill>
                  <a:latin typeface="Public Sans"/>
                </a:rPr>
                <a:t>A</a:t>
              </a:r>
              <a:r>
                <a:rPr lang="en-US" sz="2158">
                  <a:solidFill>
                    <a:srgbClr val="000000"/>
                  </a:solidFill>
                  <a:latin typeface="Public Sans"/>
                </a:rPr>
                <a:t>ssessment</a:t>
              </a:r>
            </a:p>
            <a:p>
              <a:pPr algn="ctr">
                <a:lnSpc>
                  <a:spcPts val="3021"/>
                </a:lnSpc>
              </a:pPr>
            </a:p>
            <a:p>
              <a:pPr algn="ctr">
                <a:lnSpc>
                  <a:spcPts val="3021"/>
                </a:lnSpc>
              </a:pPr>
            </a:p>
            <a:p>
              <a:pPr algn="ctr">
                <a:lnSpc>
                  <a:spcPts val="3021"/>
                </a:lnSpc>
              </a:pPr>
            </a:p>
            <a:p>
              <a:pPr algn="ctr">
                <a:lnSpc>
                  <a:spcPts val="3021"/>
                </a:lnSpc>
              </a:pPr>
            </a:p>
            <a:p>
              <a:pPr algn="ctr">
                <a:lnSpc>
                  <a:spcPts val="3021"/>
                </a:lnSpc>
              </a:pPr>
            </a:p>
            <a:p>
              <a:pPr algn="ctr">
                <a:lnSpc>
                  <a:spcPts val="3021"/>
                </a:lnSpc>
              </a:pPr>
            </a:p>
            <a:p>
              <a:pPr algn="ctr">
                <a:lnSpc>
                  <a:spcPts val="3021"/>
                </a:lnSpc>
              </a:pPr>
            </a:p>
            <a:p>
              <a:pPr algn="ctr">
                <a:lnSpc>
                  <a:spcPts val="3021"/>
                </a:lnSpc>
              </a:pPr>
            </a:p>
            <a:p>
              <a:pPr algn="ctr">
                <a:lnSpc>
                  <a:spcPts val="3021"/>
                </a:lnSpc>
              </a:pPr>
            </a:p>
            <a:p>
              <a:pPr algn="ctr">
                <a:lnSpc>
                  <a:spcPts val="3021"/>
                </a:lnSpc>
              </a:pPr>
            </a:p>
            <a:p>
              <a:pPr algn="ctr">
                <a:lnSpc>
                  <a:spcPts val="3021"/>
                </a:lnSpc>
              </a:pPr>
            </a:p>
            <a:p>
              <a:pPr algn="ctr">
                <a:lnSpc>
                  <a:spcPts val="3021"/>
                </a:lnSpc>
              </a:pPr>
            </a:p>
          </p:txBody>
        </p:sp>
      </p:grpSp>
      <p:grpSp>
        <p:nvGrpSpPr>
          <p:cNvPr name="Group 12" id="12"/>
          <p:cNvGrpSpPr/>
          <p:nvPr/>
        </p:nvGrpSpPr>
        <p:grpSpPr>
          <a:xfrm rot="0">
            <a:off x="7635298" y="4852843"/>
            <a:ext cx="3086100" cy="664152"/>
            <a:chOff x="0" y="0"/>
            <a:chExt cx="812800" cy="174921"/>
          </a:xfrm>
        </p:grpSpPr>
        <p:sp>
          <p:nvSpPr>
            <p:cNvPr name="Freeform 13" id="13"/>
            <p:cNvSpPr/>
            <p:nvPr/>
          </p:nvSpPr>
          <p:spPr>
            <a:xfrm flipH="false" flipV="false" rot="0">
              <a:off x="0" y="0"/>
              <a:ext cx="812800" cy="174921"/>
            </a:xfrm>
            <a:custGeom>
              <a:avLst/>
              <a:gdLst/>
              <a:ahLst/>
              <a:cxnLst/>
              <a:rect r="r" b="b" t="t" l="l"/>
              <a:pathLst>
                <a:path h="174921" w="812800">
                  <a:moveTo>
                    <a:pt x="0" y="0"/>
                  </a:moveTo>
                  <a:lnTo>
                    <a:pt x="812800" y="0"/>
                  </a:lnTo>
                  <a:lnTo>
                    <a:pt x="812800" y="174921"/>
                  </a:lnTo>
                  <a:lnTo>
                    <a:pt x="0" y="174921"/>
                  </a:lnTo>
                  <a:close/>
                </a:path>
              </a:pathLst>
            </a:custGeom>
            <a:solidFill>
              <a:srgbClr val="1A2C5A"/>
            </a:solidFill>
          </p:spPr>
        </p:sp>
        <p:sp>
          <p:nvSpPr>
            <p:cNvPr name="TextBox 14" id="14"/>
            <p:cNvSpPr txBox="true"/>
            <p:nvPr/>
          </p:nvSpPr>
          <p:spPr>
            <a:xfrm>
              <a:off x="0" y="-38100"/>
              <a:ext cx="812800" cy="213021"/>
            </a:xfrm>
            <a:prstGeom prst="rect">
              <a:avLst/>
            </a:prstGeom>
          </p:spPr>
          <p:txBody>
            <a:bodyPr anchor="ctr" rtlCol="false" tIns="50800" lIns="50800" bIns="50800" rIns="50800"/>
            <a:lstStyle/>
            <a:p>
              <a:pPr algn="ctr">
                <a:lnSpc>
                  <a:spcPts val="2181"/>
                </a:lnSpc>
              </a:pPr>
              <a:r>
                <a:rPr lang="en-US" sz="1558">
                  <a:solidFill>
                    <a:srgbClr val="FFFFFF"/>
                  </a:solidFill>
                  <a:latin typeface="Public Sans"/>
                </a:rPr>
                <a:t>Hackers, Sniffing  &amp; Scanning</a:t>
              </a:r>
            </a:p>
          </p:txBody>
        </p:sp>
      </p:grpSp>
      <p:grpSp>
        <p:nvGrpSpPr>
          <p:cNvPr name="Group 15" id="15"/>
          <p:cNvGrpSpPr/>
          <p:nvPr/>
        </p:nvGrpSpPr>
        <p:grpSpPr>
          <a:xfrm rot="0">
            <a:off x="7635298" y="5726544"/>
            <a:ext cx="3086100" cy="582612"/>
            <a:chOff x="0" y="0"/>
            <a:chExt cx="812800" cy="153445"/>
          </a:xfrm>
        </p:grpSpPr>
        <p:sp>
          <p:nvSpPr>
            <p:cNvPr name="Freeform 16" id="16"/>
            <p:cNvSpPr/>
            <p:nvPr/>
          </p:nvSpPr>
          <p:spPr>
            <a:xfrm flipH="false" flipV="false" rot="0">
              <a:off x="0" y="0"/>
              <a:ext cx="812800" cy="153445"/>
            </a:xfrm>
            <a:custGeom>
              <a:avLst/>
              <a:gdLst/>
              <a:ahLst/>
              <a:cxnLst/>
              <a:rect r="r" b="b" t="t" l="l"/>
              <a:pathLst>
                <a:path h="153445" w="812800">
                  <a:moveTo>
                    <a:pt x="0" y="0"/>
                  </a:moveTo>
                  <a:lnTo>
                    <a:pt x="812800" y="0"/>
                  </a:lnTo>
                  <a:lnTo>
                    <a:pt x="812800" y="153445"/>
                  </a:lnTo>
                  <a:lnTo>
                    <a:pt x="0" y="153445"/>
                  </a:lnTo>
                  <a:close/>
                </a:path>
              </a:pathLst>
            </a:custGeom>
            <a:solidFill>
              <a:srgbClr val="1A2C5A"/>
            </a:solidFill>
          </p:spPr>
        </p:sp>
        <p:sp>
          <p:nvSpPr>
            <p:cNvPr name="TextBox 17" id="17"/>
            <p:cNvSpPr txBox="true"/>
            <p:nvPr/>
          </p:nvSpPr>
          <p:spPr>
            <a:xfrm>
              <a:off x="0" y="-38100"/>
              <a:ext cx="812800" cy="191545"/>
            </a:xfrm>
            <a:prstGeom prst="rect">
              <a:avLst/>
            </a:prstGeom>
          </p:spPr>
          <p:txBody>
            <a:bodyPr anchor="ctr" rtlCol="false" tIns="50800" lIns="50800" bIns="50800" rIns="50800"/>
            <a:lstStyle/>
            <a:p>
              <a:pPr algn="ctr">
                <a:lnSpc>
                  <a:spcPts val="2181"/>
                </a:lnSpc>
              </a:pPr>
              <a:r>
                <a:rPr lang="en-US" sz="1558">
                  <a:solidFill>
                    <a:srgbClr val="FFFFFF"/>
                  </a:solidFill>
                  <a:latin typeface="Public Sans"/>
                </a:rPr>
                <a:t>Information related, High</a:t>
              </a:r>
            </a:p>
          </p:txBody>
        </p:sp>
      </p:grpSp>
      <p:grpSp>
        <p:nvGrpSpPr>
          <p:cNvPr name="Group 18" id="18"/>
          <p:cNvGrpSpPr/>
          <p:nvPr/>
        </p:nvGrpSpPr>
        <p:grpSpPr>
          <a:xfrm rot="0">
            <a:off x="7635298" y="6518706"/>
            <a:ext cx="3086100" cy="581315"/>
            <a:chOff x="0" y="0"/>
            <a:chExt cx="812800" cy="153103"/>
          </a:xfrm>
        </p:grpSpPr>
        <p:sp>
          <p:nvSpPr>
            <p:cNvPr name="Freeform 19" id="19"/>
            <p:cNvSpPr/>
            <p:nvPr/>
          </p:nvSpPr>
          <p:spPr>
            <a:xfrm flipH="false" flipV="false" rot="0">
              <a:off x="0" y="0"/>
              <a:ext cx="812800" cy="153103"/>
            </a:xfrm>
            <a:custGeom>
              <a:avLst/>
              <a:gdLst/>
              <a:ahLst/>
              <a:cxnLst/>
              <a:rect r="r" b="b" t="t" l="l"/>
              <a:pathLst>
                <a:path h="153103" w="812800">
                  <a:moveTo>
                    <a:pt x="0" y="0"/>
                  </a:moveTo>
                  <a:lnTo>
                    <a:pt x="812800" y="0"/>
                  </a:lnTo>
                  <a:lnTo>
                    <a:pt x="812800" y="153103"/>
                  </a:lnTo>
                  <a:lnTo>
                    <a:pt x="0" y="153103"/>
                  </a:lnTo>
                  <a:close/>
                </a:path>
              </a:pathLst>
            </a:custGeom>
            <a:solidFill>
              <a:srgbClr val="1A2C5A"/>
            </a:solidFill>
          </p:spPr>
        </p:sp>
        <p:sp>
          <p:nvSpPr>
            <p:cNvPr name="TextBox 20" id="20"/>
            <p:cNvSpPr txBox="true"/>
            <p:nvPr/>
          </p:nvSpPr>
          <p:spPr>
            <a:xfrm>
              <a:off x="0" y="-57150"/>
              <a:ext cx="812800" cy="210253"/>
            </a:xfrm>
            <a:prstGeom prst="rect">
              <a:avLst/>
            </a:prstGeom>
          </p:spPr>
          <p:txBody>
            <a:bodyPr anchor="ctr" rtlCol="false" tIns="50800" lIns="50800" bIns="50800" rIns="50800"/>
            <a:lstStyle/>
            <a:p>
              <a:pPr algn="ctr">
                <a:lnSpc>
                  <a:spcPts val="3021"/>
                </a:lnSpc>
              </a:pPr>
              <a:r>
                <a:rPr lang="en-US" sz="2158">
                  <a:solidFill>
                    <a:srgbClr val="FFFFFF"/>
                  </a:solidFill>
                  <a:latin typeface="Public Sans"/>
                </a:rPr>
                <a:t>High Likelihood</a:t>
              </a:r>
            </a:p>
          </p:txBody>
        </p:sp>
      </p:grpSp>
      <p:grpSp>
        <p:nvGrpSpPr>
          <p:cNvPr name="Group 21" id="21"/>
          <p:cNvGrpSpPr/>
          <p:nvPr/>
        </p:nvGrpSpPr>
        <p:grpSpPr>
          <a:xfrm rot="0">
            <a:off x="7635298" y="7309570"/>
            <a:ext cx="3086100" cy="581315"/>
            <a:chOff x="0" y="0"/>
            <a:chExt cx="812800" cy="153103"/>
          </a:xfrm>
        </p:grpSpPr>
        <p:sp>
          <p:nvSpPr>
            <p:cNvPr name="Freeform 22" id="22"/>
            <p:cNvSpPr/>
            <p:nvPr/>
          </p:nvSpPr>
          <p:spPr>
            <a:xfrm flipH="false" flipV="false" rot="0">
              <a:off x="0" y="0"/>
              <a:ext cx="812800" cy="153103"/>
            </a:xfrm>
            <a:custGeom>
              <a:avLst/>
              <a:gdLst/>
              <a:ahLst/>
              <a:cxnLst/>
              <a:rect r="r" b="b" t="t" l="l"/>
              <a:pathLst>
                <a:path h="153103" w="812800">
                  <a:moveTo>
                    <a:pt x="0" y="0"/>
                  </a:moveTo>
                  <a:lnTo>
                    <a:pt x="812800" y="0"/>
                  </a:lnTo>
                  <a:lnTo>
                    <a:pt x="812800" y="153103"/>
                  </a:lnTo>
                  <a:lnTo>
                    <a:pt x="0" y="153103"/>
                  </a:lnTo>
                  <a:close/>
                </a:path>
              </a:pathLst>
            </a:custGeom>
            <a:solidFill>
              <a:srgbClr val="1A2C5A"/>
            </a:solidFill>
          </p:spPr>
        </p:sp>
        <p:sp>
          <p:nvSpPr>
            <p:cNvPr name="TextBox 23" id="23"/>
            <p:cNvSpPr txBox="true"/>
            <p:nvPr/>
          </p:nvSpPr>
          <p:spPr>
            <a:xfrm>
              <a:off x="0" y="-57150"/>
              <a:ext cx="812800" cy="210253"/>
            </a:xfrm>
            <a:prstGeom prst="rect">
              <a:avLst/>
            </a:prstGeom>
          </p:spPr>
          <p:txBody>
            <a:bodyPr anchor="ctr" rtlCol="false" tIns="50800" lIns="50800" bIns="50800" rIns="50800"/>
            <a:lstStyle/>
            <a:p>
              <a:pPr algn="ctr">
                <a:lnSpc>
                  <a:spcPts val="3021"/>
                </a:lnSpc>
              </a:pPr>
              <a:r>
                <a:rPr lang="en-US" sz="2158">
                  <a:solidFill>
                    <a:srgbClr val="FFFFFF"/>
                  </a:solidFill>
                  <a:latin typeface="Public Sans"/>
                </a:rPr>
                <a:t>High Impact</a:t>
              </a:r>
            </a:p>
          </p:txBody>
        </p:sp>
      </p:grpSp>
      <p:grpSp>
        <p:nvGrpSpPr>
          <p:cNvPr name="Group 24" id="24"/>
          <p:cNvGrpSpPr/>
          <p:nvPr/>
        </p:nvGrpSpPr>
        <p:grpSpPr>
          <a:xfrm rot="0">
            <a:off x="7635298" y="8186160"/>
            <a:ext cx="3086100" cy="581315"/>
            <a:chOff x="0" y="0"/>
            <a:chExt cx="812800" cy="153103"/>
          </a:xfrm>
        </p:grpSpPr>
        <p:sp>
          <p:nvSpPr>
            <p:cNvPr name="Freeform 25" id="25"/>
            <p:cNvSpPr/>
            <p:nvPr/>
          </p:nvSpPr>
          <p:spPr>
            <a:xfrm flipH="false" flipV="false" rot="0">
              <a:off x="0" y="0"/>
              <a:ext cx="812800" cy="153103"/>
            </a:xfrm>
            <a:custGeom>
              <a:avLst/>
              <a:gdLst/>
              <a:ahLst/>
              <a:cxnLst/>
              <a:rect r="r" b="b" t="t" l="l"/>
              <a:pathLst>
                <a:path h="153103" w="812800">
                  <a:moveTo>
                    <a:pt x="0" y="0"/>
                  </a:moveTo>
                  <a:lnTo>
                    <a:pt x="812800" y="0"/>
                  </a:lnTo>
                  <a:lnTo>
                    <a:pt x="812800" y="153103"/>
                  </a:lnTo>
                  <a:lnTo>
                    <a:pt x="0" y="153103"/>
                  </a:lnTo>
                  <a:close/>
                </a:path>
              </a:pathLst>
            </a:custGeom>
            <a:solidFill>
              <a:srgbClr val="1A2C5A"/>
            </a:solidFill>
          </p:spPr>
        </p:sp>
        <p:sp>
          <p:nvSpPr>
            <p:cNvPr name="TextBox 26" id="26"/>
            <p:cNvSpPr txBox="true"/>
            <p:nvPr/>
          </p:nvSpPr>
          <p:spPr>
            <a:xfrm>
              <a:off x="0" y="-57150"/>
              <a:ext cx="812800" cy="210253"/>
            </a:xfrm>
            <a:prstGeom prst="rect">
              <a:avLst/>
            </a:prstGeom>
          </p:spPr>
          <p:txBody>
            <a:bodyPr anchor="ctr" rtlCol="false" tIns="50800" lIns="50800" bIns="50800" rIns="50800"/>
            <a:lstStyle/>
            <a:p>
              <a:pPr algn="ctr">
                <a:lnSpc>
                  <a:spcPts val="3021"/>
                </a:lnSpc>
              </a:pPr>
              <a:r>
                <a:rPr lang="en-US" sz="2158">
                  <a:solidFill>
                    <a:srgbClr val="FFFFFF"/>
                  </a:solidFill>
                  <a:latin typeface="Public Sans"/>
                </a:rPr>
                <a:t>High Risk</a:t>
              </a:r>
            </a:p>
          </p:txBody>
        </p:sp>
      </p:grpSp>
      <p:grpSp>
        <p:nvGrpSpPr>
          <p:cNvPr name="Group 27" id="27"/>
          <p:cNvGrpSpPr/>
          <p:nvPr/>
        </p:nvGrpSpPr>
        <p:grpSpPr>
          <a:xfrm rot="5400000">
            <a:off x="8738646" y="3270610"/>
            <a:ext cx="810707" cy="8107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DE59"/>
            </a:solidFill>
          </p:spPr>
        </p:sp>
        <p:sp>
          <p:nvSpPr>
            <p:cNvPr name="TextBox 29" id="29"/>
            <p:cNvSpPr txBox="true"/>
            <p:nvPr/>
          </p:nvSpPr>
          <p:spPr>
            <a:xfrm>
              <a:off x="0" y="146050"/>
              <a:ext cx="711200" cy="463550"/>
            </a:xfrm>
            <a:prstGeom prst="rect">
              <a:avLst/>
            </a:prstGeom>
          </p:spPr>
          <p:txBody>
            <a:bodyPr anchor="ctr" rtlCol="false" tIns="50800" lIns="50800" bIns="50800" rIns="50800"/>
            <a:lstStyle/>
            <a:p>
              <a:pPr algn="ctr">
                <a:lnSpc>
                  <a:spcPts val="3021"/>
                </a:lnSpc>
              </a:pPr>
            </a:p>
          </p:txBody>
        </p:sp>
      </p:grpSp>
      <p:sp>
        <p:nvSpPr>
          <p:cNvPr name="TextBox 30" id="30"/>
          <p:cNvSpPr txBox="true"/>
          <p:nvPr/>
        </p:nvSpPr>
        <p:spPr>
          <a:xfrm rot="0">
            <a:off x="1319521" y="656338"/>
            <a:ext cx="8021736" cy="466676"/>
          </a:xfrm>
          <a:prstGeom prst="rect">
            <a:avLst/>
          </a:prstGeom>
        </p:spPr>
        <p:txBody>
          <a:bodyPr anchor="t" rtlCol="false" tIns="0" lIns="0" bIns="0" rIns="0">
            <a:spAutoFit/>
          </a:bodyPr>
          <a:lstStyle/>
          <a:p>
            <a:pPr algn="l" marL="0" indent="0" lvl="0">
              <a:lnSpc>
                <a:spcPts val="3677"/>
              </a:lnSpc>
            </a:pPr>
            <a:r>
              <a:rPr lang="en-US" sz="2626" spc="39">
                <a:solidFill>
                  <a:srgbClr val="FFFFFF"/>
                </a:solidFill>
                <a:latin typeface="Public Sans Bold"/>
              </a:rPr>
              <a:t>Risk Assesment</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18288000" cy="2209800"/>
          </a:xfrm>
          <a:prstGeom prst="rect">
            <a:avLst/>
          </a:prstGeom>
          <a:solidFill>
            <a:srgbClr val="1A2C5A"/>
          </a:solidFill>
        </p:spPr>
      </p:sp>
      <p:sp>
        <p:nvSpPr>
          <p:cNvPr name="TextBox 3" id="3"/>
          <p:cNvSpPr txBox="true"/>
          <p:nvPr/>
        </p:nvSpPr>
        <p:spPr>
          <a:xfrm rot="0">
            <a:off x="1319521" y="656338"/>
            <a:ext cx="8021736" cy="466676"/>
          </a:xfrm>
          <a:prstGeom prst="rect">
            <a:avLst/>
          </a:prstGeom>
        </p:spPr>
        <p:txBody>
          <a:bodyPr anchor="t" rtlCol="false" tIns="0" lIns="0" bIns="0" rIns="0">
            <a:spAutoFit/>
          </a:bodyPr>
          <a:lstStyle/>
          <a:p>
            <a:pPr algn="l" marL="0" indent="0" lvl="0">
              <a:lnSpc>
                <a:spcPts val="3677"/>
              </a:lnSpc>
            </a:pPr>
            <a:r>
              <a:rPr lang="en-US" sz="2626" spc="39">
                <a:solidFill>
                  <a:srgbClr val="FFFFFF"/>
                </a:solidFill>
                <a:latin typeface="Public Sans Bold"/>
              </a:rPr>
              <a:t>Soluzioni e Implementazioni di Sicurezza</a:t>
            </a:r>
          </a:p>
        </p:txBody>
      </p:sp>
      <p:sp>
        <p:nvSpPr>
          <p:cNvPr name="TextBox 4" id="4"/>
          <p:cNvSpPr txBox="true"/>
          <p:nvPr/>
        </p:nvSpPr>
        <p:spPr>
          <a:xfrm rot="0">
            <a:off x="1028700" y="3071639"/>
            <a:ext cx="16230600" cy="5380990"/>
          </a:xfrm>
          <a:prstGeom prst="rect">
            <a:avLst/>
          </a:prstGeom>
        </p:spPr>
        <p:txBody>
          <a:bodyPr anchor="t" rtlCol="false" tIns="0" lIns="0" bIns="0" rIns="0">
            <a:spAutoFit/>
          </a:bodyPr>
          <a:lstStyle/>
          <a:p>
            <a:pPr algn="ctr">
              <a:lnSpc>
                <a:spcPts val="4759"/>
              </a:lnSpc>
            </a:pPr>
            <a:r>
              <a:rPr lang="en-US" sz="3399">
                <a:solidFill>
                  <a:srgbClr val="000000"/>
                </a:solidFill>
                <a:latin typeface="Libre Baskerville"/>
              </a:rPr>
              <a:t>Possibili soluzioni e implementazioni per la mitigazione del rischio da Alto a Basso:</a:t>
            </a:r>
          </a:p>
          <a:p>
            <a:pPr algn="ctr">
              <a:lnSpc>
                <a:spcPts val="4759"/>
              </a:lnSpc>
            </a:pPr>
          </a:p>
          <a:p>
            <a:pPr algn="ctr" marL="734059" indent="-367030" lvl="1">
              <a:lnSpc>
                <a:spcPts val="4759"/>
              </a:lnSpc>
              <a:buFont typeface="Arial"/>
              <a:buChar char="•"/>
            </a:pPr>
            <a:r>
              <a:rPr lang="en-US" sz="3399">
                <a:solidFill>
                  <a:srgbClr val="000000"/>
                </a:solidFill>
                <a:latin typeface="Libre Baskerville"/>
              </a:rPr>
              <a:t>Implementazione MFA</a:t>
            </a:r>
          </a:p>
          <a:p>
            <a:pPr algn="ctr" marL="734059" indent="-367030" lvl="1">
              <a:lnSpc>
                <a:spcPts val="4759"/>
              </a:lnSpc>
              <a:buFont typeface="Arial"/>
              <a:buChar char="•"/>
            </a:pPr>
            <a:r>
              <a:rPr lang="en-US" sz="3399">
                <a:solidFill>
                  <a:srgbClr val="000000"/>
                </a:solidFill>
                <a:latin typeface="Libre Baskerville"/>
              </a:rPr>
              <a:t>VA più frequenti o a cadenze regolari</a:t>
            </a:r>
          </a:p>
          <a:p>
            <a:pPr algn="ctr" marL="734059" indent="-367030" lvl="1">
              <a:lnSpc>
                <a:spcPts val="4759"/>
              </a:lnSpc>
              <a:buFont typeface="Arial"/>
              <a:buChar char="•"/>
            </a:pPr>
            <a:r>
              <a:rPr lang="en-US" sz="3399">
                <a:solidFill>
                  <a:srgbClr val="000000"/>
                </a:solidFill>
                <a:latin typeface="Libre Baskerville"/>
              </a:rPr>
              <a:t>Implementazione IDS/IPS</a:t>
            </a:r>
          </a:p>
          <a:p>
            <a:pPr algn="ctr" marL="734059" indent="-367030" lvl="1">
              <a:lnSpc>
                <a:spcPts val="4759"/>
              </a:lnSpc>
              <a:buFont typeface="Arial"/>
              <a:buChar char="•"/>
            </a:pPr>
            <a:r>
              <a:rPr lang="en-US" sz="3399">
                <a:solidFill>
                  <a:srgbClr val="000000"/>
                </a:solidFill>
                <a:latin typeface="Libre Baskerville"/>
              </a:rPr>
              <a:t>Subnetting rete aziendale</a:t>
            </a:r>
          </a:p>
          <a:p>
            <a:pPr algn="ctr" marL="734059" indent="-367030" lvl="1">
              <a:lnSpc>
                <a:spcPts val="4759"/>
              </a:lnSpc>
              <a:buFont typeface="Arial"/>
              <a:buChar char="•"/>
            </a:pPr>
            <a:r>
              <a:rPr lang="en-US" sz="3399">
                <a:solidFill>
                  <a:srgbClr val="000000"/>
                </a:solidFill>
                <a:latin typeface="Libre Baskerville"/>
              </a:rPr>
              <a:t>Implementazione VPN</a:t>
            </a:r>
          </a:p>
          <a:p>
            <a:pPr algn="ctr" marL="734059" indent="-367030" lvl="1">
              <a:lnSpc>
                <a:spcPts val="4759"/>
              </a:lnSpc>
              <a:buFont typeface="Arial"/>
              <a:buChar char="•"/>
            </a:pPr>
            <a:r>
              <a:rPr lang="en-US" sz="3399">
                <a:solidFill>
                  <a:srgbClr val="000000"/>
                </a:solidFill>
                <a:latin typeface="Libre Baskerville"/>
              </a:rPr>
              <a:t>Controllo Accessi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sp>
        <p:nvSpPr>
          <p:cNvPr name="AutoShape 3" id="3"/>
          <p:cNvSpPr/>
          <p:nvPr/>
        </p:nvSpPr>
        <p:spPr>
          <a:xfrm rot="0">
            <a:off x="3191232" y="3808412"/>
            <a:ext cx="11905537" cy="9525"/>
          </a:xfrm>
          <a:prstGeom prst="rect">
            <a:avLst/>
          </a:prstGeom>
          <a:solidFill>
            <a:srgbClr val="1A2C5A"/>
          </a:solidFill>
        </p:spPr>
      </p:sp>
      <p:sp>
        <p:nvSpPr>
          <p:cNvPr name="TextBox 4" id="4"/>
          <p:cNvSpPr txBox="true"/>
          <p:nvPr/>
        </p:nvSpPr>
        <p:spPr>
          <a:xfrm rot="0">
            <a:off x="352207" y="697565"/>
            <a:ext cx="17583586" cy="9407524"/>
          </a:xfrm>
          <a:prstGeom prst="rect">
            <a:avLst/>
          </a:prstGeom>
        </p:spPr>
        <p:txBody>
          <a:bodyPr anchor="t" rtlCol="false" tIns="0" lIns="0" bIns="0" rIns="0">
            <a:spAutoFit/>
          </a:bodyPr>
          <a:lstStyle/>
          <a:p>
            <a:pPr algn="ctr">
              <a:lnSpc>
                <a:spcPts val="3250"/>
              </a:lnSpc>
            </a:pPr>
            <a:r>
              <a:rPr lang="en-US" sz="2500">
                <a:solidFill>
                  <a:srgbClr val="252629"/>
                </a:solidFill>
                <a:latin typeface="Libre Baskerville"/>
              </a:rPr>
              <a:t>Simulare un processo di Risk Assessment, solo Step 1 e Step 2 (tralasciando Step 3 e Step 4), seguendo NIST SP 800-30, per Tier 3 (considerate solo le sorgenti del Tier 3). </a:t>
            </a:r>
          </a:p>
          <a:p>
            <a:pPr algn="ctr">
              <a:lnSpc>
                <a:spcPts val="3250"/>
              </a:lnSpc>
            </a:pPr>
          </a:p>
          <a:p>
            <a:pPr algn="ctr">
              <a:lnSpc>
                <a:spcPts val="3250"/>
              </a:lnSpc>
            </a:pPr>
            <a:r>
              <a:rPr lang="en-US" sz="2500">
                <a:solidFill>
                  <a:srgbClr val="252629"/>
                </a:solidFill>
                <a:latin typeface="Libre Baskerville"/>
              </a:rPr>
              <a:t>L’azienda Alpha è un fornitore leader di servizi sanitari online che gestisce un'ampia infrastruttura IT che include sistemi basati su cloud, applicazioni web e dispositivi mobili. L'azienda gestisce anche dati sanitari sensibili per i propri pazienti. </a:t>
            </a:r>
          </a:p>
          <a:p>
            <a:pPr algn="ctr">
              <a:lnSpc>
                <a:spcPts val="3250"/>
              </a:lnSpc>
            </a:pPr>
          </a:p>
          <a:p>
            <a:pPr algn="l" marL="539761" indent="-269880" lvl="1">
              <a:lnSpc>
                <a:spcPts val="3250"/>
              </a:lnSpc>
              <a:buFont typeface="Arial"/>
              <a:buChar char="•"/>
            </a:pPr>
            <a:r>
              <a:rPr lang="en-US" sz="2500">
                <a:solidFill>
                  <a:srgbClr val="252629"/>
                </a:solidFill>
                <a:latin typeface="Libre Baskerville"/>
              </a:rPr>
              <a:t>L’organizzazione si è resa conto di essere target di un gruppo criminale organizzato con un buon livello di preparazione e delle significative risorse per condurre attacchi coordinati. Dai sistemi di monitoraggio, è emerso che solo questa azienda è continuamente sorvegliata dal gruppo criminale. Da ulteriori analisi, si arriva alla conclusione che il gruppo criminale vuole esfiltrare delle informazioni all’azienda sui dati sanitari degli utenti per rivenderli, creando una persistenza all’interno dell’organizzazione e non facendosi rilevare. </a:t>
            </a:r>
          </a:p>
          <a:p>
            <a:pPr algn="l" marL="539761" indent="-269880" lvl="1">
              <a:lnSpc>
                <a:spcPts val="3250"/>
              </a:lnSpc>
              <a:buFont typeface="Arial"/>
              <a:buChar char="•"/>
            </a:pPr>
            <a:r>
              <a:rPr lang="en-US" sz="2500">
                <a:solidFill>
                  <a:srgbClr val="252629"/>
                </a:solidFill>
                <a:latin typeface="Libre Baskerville"/>
              </a:rPr>
              <a:t>In questo momento la sorgente delle minaccia è alla fase di ricognizione esterna con diversi metodi (scanning, sniffing, OSINT, sorveglianza), non si rilevano ricognizioni interne. </a:t>
            </a:r>
          </a:p>
          <a:p>
            <a:pPr algn="l" marL="539761" indent="-269880" lvl="1">
              <a:lnSpc>
                <a:spcPts val="3250"/>
              </a:lnSpc>
              <a:buFont typeface="Arial"/>
              <a:buChar char="•"/>
            </a:pPr>
            <a:r>
              <a:rPr lang="en-US" sz="2500">
                <a:solidFill>
                  <a:srgbClr val="252629"/>
                </a:solidFill>
                <a:latin typeface="Libre Baskerville"/>
              </a:rPr>
              <a:t>L’organizzazione non ha abilitato MFA e non effettua regolarmente Vulnerability Assessment </a:t>
            </a:r>
          </a:p>
          <a:p>
            <a:pPr algn="l" marL="539761" indent="-269880" lvl="1">
              <a:lnSpc>
                <a:spcPts val="3250"/>
              </a:lnSpc>
              <a:buFont typeface="Arial"/>
              <a:buChar char="•"/>
            </a:pPr>
            <a:r>
              <a:rPr lang="en-US" sz="2500">
                <a:solidFill>
                  <a:srgbClr val="252629"/>
                </a:solidFill>
                <a:latin typeface="Libre Baskerville"/>
              </a:rPr>
              <a:t>L’organizzazione tratta informazioni personali e il loro software deve consentire la condivisione delle informazioni tra gli utenti, ciò si applica alla maggior parte dei loro sistemi. </a:t>
            </a:r>
          </a:p>
          <a:p>
            <a:pPr algn="l" marL="539761" indent="-269880" lvl="1">
              <a:lnSpc>
                <a:spcPts val="3250"/>
              </a:lnSpc>
              <a:buFont typeface="Arial"/>
              <a:buChar char="•"/>
            </a:pPr>
            <a:r>
              <a:rPr lang="en-US" sz="2500">
                <a:solidFill>
                  <a:srgbClr val="252629"/>
                </a:solidFill>
                <a:latin typeface="Libre Baskerville"/>
              </a:rPr>
              <a:t>Tutte le attività di ricognizioni sono attive, però lo scanning e sniffing portano a degli impatti bassi perché presente un firewall e WAF su cloud, invece gli effetti potrebbero essere moderati nella ricerca open source o nella sorveglianza di alcuni target particolari. </a:t>
            </a:r>
          </a:p>
          <a:p>
            <a:pPr algn="l" marL="539761" indent="-269880" lvl="1">
              <a:lnSpc>
                <a:spcPts val="3250"/>
              </a:lnSpc>
              <a:buFont typeface="Arial"/>
              <a:buChar char="•"/>
            </a:pPr>
            <a:r>
              <a:rPr lang="en-US" sz="2500">
                <a:solidFill>
                  <a:srgbClr val="252629"/>
                </a:solidFill>
                <a:latin typeface="Libre Baskerville"/>
              </a:rPr>
              <a:t>Consideriamo solamente il danneggiamento degli asset dovuto a perdita o danneggiamento degli asset informativi, con un impatto alto.</a:t>
            </a:r>
          </a:p>
        </p:txBody>
      </p:sp>
      <p:sp>
        <p:nvSpPr>
          <p:cNvPr name="TextBox 5" id="5"/>
          <p:cNvSpPr txBox="true"/>
          <p:nvPr/>
        </p:nvSpPr>
        <p:spPr>
          <a:xfrm rot="0">
            <a:off x="3191232" y="137322"/>
            <a:ext cx="11905537" cy="476250"/>
          </a:xfrm>
          <a:prstGeom prst="rect">
            <a:avLst/>
          </a:prstGeom>
        </p:spPr>
        <p:txBody>
          <a:bodyPr anchor="t" rtlCol="false" tIns="0" lIns="0" bIns="0" rIns="0">
            <a:spAutoFit/>
          </a:bodyPr>
          <a:lstStyle/>
          <a:p>
            <a:pPr algn="ctr" marL="0" indent="0" lvl="0">
              <a:lnSpc>
                <a:spcPts val="3600"/>
              </a:lnSpc>
            </a:pPr>
            <a:r>
              <a:rPr lang="en-US" sz="3000" spc="44">
                <a:solidFill>
                  <a:srgbClr val="252629"/>
                </a:solidFill>
                <a:latin typeface="Public Sans Bold"/>
              </a:rPr>
              <a:t>TRACCIA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209800"/>
          </a:xfrm>
          <a:prstGeom prst="rect">
            <a:avLst/>
          </a:prstGeom>
          <a:solidFill>
            <a:srgbClr val="1A2C5A"/>
          </a:solidFill>
        </p:spPr>
      </p:sp>
      <p:sp>
        <p:nvSpPr>
          <p:cNvPr name="Freeform 3" id="3"/>
          <p:cNvSpPr/>
          <p:nvPr/>
        </p:nvSpPr>
        <p:spPr>
          <a:xfrm flipH="false" flipV="false" rot="0">
            <a:off x="4044909" y="2766578"/>
            <a:ext cx="10198181" cy="6123847"/>
          </a:xfrm>
          <a:custGeom>
            <a:avLst/>
            <a:gdLst/>
            <a:ahLst/>
            <a:cxnLst/>
            <a:rect r="r" b="b" t="t" l="l"/>
            <a:pathLst>
              <a:path h="6123847" w="10198181">
                <a:moveTo>
                  <a:pt x="0" y="0"/>
                </a:moveTo>
                <a:lnTo>
                  <a:pt x="10198182" y="0"/>
                </a:lnTo>
                <a:lnTo>
                  <a:pt x="10198182" y="6123848"/>
                </a:lnTo>
                <a:lnTo>
                  <a:pt x="0" y="6123848"/>
                </a:lnTo>
                <a:lnTo>
                  <a:pt x="0" y="0"/>
                </a:lnTo>
                <a:close/>
              </a:path>
            </a:pathLst>
          </a:custGeom>
          <a:blipFill>
            <a:blip r:embed="rId2"/>
            <a:stretch>
              <a:fillRect l="0" t="0" r="0" b="0"/>
            </a:stretch>
          </a:blipFill>
        </p:spPr>
      </p:sp>
      <p:sp>
        <p:nvSpPr>
          <p:cNvPr name="TextBox 4" id="4"/>
          <p:cNvSpPr txBox="true"/>
          <p:nvPr/>
        </p:nvSpPr>
        <p:spPr>
          <a:xfrm rot="0">
            <a:off x="1319521" y="656338"/>
            <a:ext cx="8021736" cy="466676"/>
          </a:xfrm>
          <a:prstGeom prst="rect">
            <a:avLst/>
          </a:prstGeom>
        </p:spPr>
        <p:txBody>
          <a:bodyPr anchor="t" rtlCol="false" tIns="0" lIns="0" bIns="0" rIns="0">
            <a:spAutoFit/>
          </a:bodyPr>
          <a:lstStyle/>
          <a:p>
            <a:pPr algn="l" marL="0" indent="0" lvl="0">
              <a:lnSpc>
                <a:spcPts val="3677"/>
              </a:lnSpc>
            </a:pPr>
            <a:r>
              <a:rPr lang="en-US" sz="2626" spc="39">
                <a:solidFill>
                  <a:srgbClr val="FFFFFF"/>
                </a:solidFill>
                <a:latin typeface="Public Sans Bold"/>
              </a:rPr>
              <a:t>Internal Assets Analysis</a:t>
            </a:r>
          </a:p>
        </p:txBody>
      </p:sp>
      <p:grpSp>
        <p:nvGrpSpPr>
          <p:cNvPr name="Group 5" id="5"/>
          <p:cNvGrpSpPr/>
          <p:nvPr/>
        </p:nvGrpSpPr>
        <p:grpSpPr>
          <a:xfrm rot="0">
            <a:off x="3925505" y="5283487"/>
            <a:ext cx="10556723" cy="733283"/>
            <a:chOff x="0" y="0"/>
            <a:chExt cx="2780372" cy="193128"/>
          </a:xfrm>
        </p:grpSpPr>
        <p:sp>
          <p:nvSpPr>
            <p:cNvPr name="Freeform 6" id="6"/>
            <p:cNvSpPr/>
            <p:nvPr/>
          </p:nvSpPr>
          <p:spPr>
            <a:xfrm flipH="false" flipV="false" rot="0">
              <a:off x="0" y="0"/>
              <a:ext cx="2780372" cy="193128"/>
            </a:xfrm>
            <a:custGeom>
              <a:avLst/>
              <a:gdLst/>
              <a:ahLst/>
              <a:cxnLst/>
              <a:rect r="r" b="b" t="t" l="l"/>
              <a:pathLst>
                <a:path h="193128" w="2780372">
                  <a:moveTo>
                    <a:pt x="0" y="0"/>
                  </a:moveTo>
                  <a:lnTo>
                    <a:pt x="2780372" y="0"/>
                  </a:lnTo>
                  <a:lnTo>
                    <a:pt x="2780372" y="193128"/>
                  </a:lnTo>
                  <a:lnTo>
                    <a:pt x="0" y="193128"/>
                  </a:lnTo>
                  <a:close/>
                </a:path>
              </a:pathLst>
            </a:custGeom>
            <a:solidFill>
              <a:srgbClr val="000000">
                <a:alpha val="0"/>
              </a:srgbClr>
            </a:solidFill>
            <a:ln w="38100" cap="sq">
              <a:solidFill>
                <a:srgbClr val="FF3131"/>
              </a:solidFill>
              <a:prstDash val="solid"/>
              <a:miter/>
            </a:ln>
          </p:spPr>
        </p:sp>
        <p:sp>
          <p:nvSpPr>
            <p:cNvPr name="TextBox 7" id="7"/>
            <p:cNvSpPr txBox="true"/>
            <p:nvPr/>
          </p:nvSpPr>
          <p:spPr>
            <a:xfrm>
              <a:off x="0" y="-57150"/>
              <a:ext cx="2780372" cy="250278"/>
            </a:xfrm>
            <a:prstGeom prst="rect">
              <a:avLst/>
            </a:prstGeom>
          </p:spPr>
          <p:txBody>
            <a:bodyPr anchor="ctr" rtlCol="false" tIns="50800" lIns="50800" bIns="50800" rIns="50800"/>
            <a:lstStyle/>
            <a:p>
              <a:pPr algn="ctr">
                <a:lnSpc>
                  <a:spcPts val="3021"/>
                </a:lnSpc>
              </a:pPr>
            </a:p>
          </p:txBody>
        </p:sp>
      </p:gr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18288000" cy="2209800"/>
          </a:xfrm>
          <a:prstGeom prst="rect">
            <a:avLst/>
          </a:prstGeom>
          <a:solidFill>
            <a:srgbClr val="1A2C5A"/>
          </a:solidFill>
        </p:spPr>
      </p:sp>
      <p:sp>
        <p:nvSpPr>
          <p:cNvPr name="TextBox 3" id="3"/>
          <p:cNvSpPr txBox="true"/>
          <p:nvPr/>
        </p:nvSpPr>
        <p:spPr>
          <a:xfrm rot="0">
            <a:off x="1319521" y="656338"/>
            <a:ext cx="8021736" cy="466676"/>
          </a:xfrm>
          <a:prstGeom prst="rect">
            <a:avLst/>
          </a:prstGeom>
        </p:spPr>
        <p:txBody>
          <a:bodyPr anchor="t" rtlCol="false" tIns="0" lIns="0" bIns="0" rIns="0">
            <a:spAutoFit/>
          </a:bodyPr>
          <a:lstStyle/>
          <a:p>
            <a:pPr algn="l" marL="0" indent="0" lvl="0">
              <a:lnSpc>
                <a:spcPts val="3677"/>
              </a:lnSpc>
            </a:pPr>
            <a:r>
              <a:rPr lang="en-US" sz="2626" spc="39">
                <a:solidFill>
                  <a:srgbClr val="FFFFFF"/>
                </a:solidFill>
                <a:latin typeface="Public Sans Bold"/>
              </a:rPr>
              <a:t>Analisi Semi-quantitativa</a:t>
            </a:r>
          </a:p>
        </p:txBody>
      </p:sp>
      <p:sp>
        <p:nvSpPr>
          <p:cNvPr name="TextBox 4" id="4"/>
          <p:cNvSpPr txBox="true"/>
          <p:nvPr/>
        </p:nvSpPr>
        <p:spPr>
          <a:xfrm rot="0">
            <a:off x="6134323" y="6571700"/>
            <a:ext cx="6019354" cy="2380615"/>
          </a:xfrm>
          <a:prstGeom prst="rect">
            <a:avLst/>
          </a:prstGeom>
        </p:spPr>
        <p:txBody>
          <a:bodyPr anchor="t" rtlCol="false" tIns="0" lIns="0" bIns="0" rIns="0">
            <a:spAutoFit/>
          </a:bodyPr>
          <a:lstStyle/>
          <a:p>
            <a:pPr algn="ctr">
              <a:lnSpc>
                <a:spcPts val="4759"/>
              </a:lnSpc>
            </a:pPr>
            <a:r>
              <a:rPr lang="en-US" sz="3399">
                <a:solidFill>
                  <a:srgbClr val="000000"/>
                </a:solidFill>
                <a:latin typeface="Libre Baskerville"/>
              </a:rPr>
              <a:t>Verosomiglianza: 90%</a:t>
            </a:r>
          </a:p>
          <a:p>
            <a:pPr algn="ctr">
              <a:lnSpc>
                <a:spcPts val="4759"/>
              </a:lnSpc>
            </a:pPr>
            <a:r>
              <a:rPr lang="en-US" sz="3399">
                <a:solidFill>
                  <a:srgbClr val="000000"/>
                </a:solidFill>
                <a:latin typeface="Libre Baskerville"/>
              </a:rPr>
              <a:t>Fatturato annuo: 12 milioni</a:t>
            </a:r>
          </a:p>
          <a:p>
            <a:pPr algn="ctr">
              <a:lnSpc>
                <a:spcPts val="4759"/>
              </a:lnSpc>
            </a:pPr>
            <a:r>
              <a:rPr lang="en-US" sz="3399">
                <a:solidFill>
                  <a:srgbClr val="000000"/>
                </a:solidFill>
                <a:latin typeface="Libre Baskerville"/>
              </a:rPr>
              <a:t>EF: 5</a:t>
            </a:r>
          </a:p>
          <a:p>
            <a:pPr algn="ctr">
              <a:lnSpc>
                <a:spcPts val="4759"/>
              </a:lnSpc>
            </a:pPr>
            <a:r>
              <a:rPr lang="en-US" sz="3399">
                <a:solidFill>
                  <a:srgbClr val="000000"/>
                </a:solidFill>
                <a:latin typeface="Libre Baskerville"/>
              </a:rPr>
              <a:t>SLE= 2 milioni</a:t>
            </a:r>
          </a:p>
        </p:txBody>
      </p:sp>
      <p:sp>
        <p:nvSpPr>
          <p:cNvPr name="TextBox 5" id="5"/>
          <p:cNvSpPr txBox="true"/>
          <p:nvPr/>
        </p:nvSpPr>
        <p:spPr>
          <a:xfrm rot="0">
            <a:off x="0" y="3071639"/>
            <a:ext cx="18288000" cy="2380615"/>
          </a:xfrm>
          <a:prstGeom prst="rect">
            <a:avLst/>
          </a:prstGeom>
        </p:spPr>
        <p:txBody>
          <a:bodyPr anchor="t" rtlCol="false" tIns="0" lIns="0" bIns="0" rIns="0">
            <a:spAutoFit/>
          </a:bodyPr>
          <a:lstStyle/>
          <a:p>
            <a:pPr algn="ctr">
              <a:lnSpc>
                <a:spcPts val="4759"/>
              </a:lnSpc>
            </a:pPr>
            <a:r>
              <a:rPr lang="en-US" sz="3399">
                <a:solidFill>
                  <a:srgbClr val="000000"/>
                </a:solidFill>
                <a:latin typeface="Libre Baskerville"/>
              </a:rPr>
              <a:t>Viste la tabella precedente, assumiamo che Alpha abbia un fatturato di €12 milioni all’anno, una Single Loss Expectancy legata all’evento malevolo pari al valore dell’asset, un Exposure Factor alto (almeno 5 all’anno) e una verosomiglianza del 90%.</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18288000" cy="2209800"/>
          </a:xfrm>
          <a:prstGeom prst="rect">
            <a:avLst/>
          </a:prstGeom>
          <a:solidFill>
            <a:srgbClr val="1A2C5A"/>
          </a:solidFill>
        </p:spPr>
      </p:sp>
      <p:sp>
        <p:nvSpPr>
          <p:cNvPr name="TextBox 3" id="3"/>
          <p:cNvSpPr txBox="true"/>
          <p:nvPr/>
        </p:nvSpPr>
        <p:spPr>
          <a:xfrm rot="0">
            <a:off x="983159" y="6791469"/>
            <a:ext cx="5796707" cy="1736724"/>
          </a:xfrm>
          <a:prstGeom prst="rect">
            <a:avLst/>
          </a:prstGeom>
        </p:spPr>
        <p:txBody>
          <a:bodyPr anchor="t" rtlCol="false" tIns="0" lIns="0" bIns="0" rIns="0">
            <a:spAutoFit/>
          </a:bodyPr>
          <a:lstStyle/>
          <a:p>
            <a:pPr algn="ctr">
              <a:lnSpc>
                <a:spcPts val="3500"/>
              </a:lnSpc>
            </a:pPr>
            <a:r>
              <a:rPr lang="en-US" sz="2500">
                <a:solidFill>
                  <a:srgbClr val="000000"/>
                </a:solidFill>
                <a:latin typeface="Libre Baskerville"/>
              </a:rPr>
              <a:t>Calcolo dell’impatto:</a:t>
            </a:r>
          </a:p>
          <a:p>
            <a:pPr algn="ctr">
              <a:lnSpc>
                <a:spcPts val="3500"/>
              </a:lnSpc>
            </a:pPr>
            <a:r>
              <a:rPr lang="en-US" sz="2500">
                <a:solidFill>
                  <a:srgbClr val="000000"/>
                </a:solidFill>
                <a:latin typeface="Libre Baskerville"/>
              </a:rPr>
              <a:t>Annual Loss Expectancy = SLE * EF</a:t>
            </a:r>
          </a:p>
          <a:p>
            <a:pPr algn="ctr">
              <a:lnSpc>
                <a:spcPts val="3500"/>
              </a:lnSpc>
            </a:pPr>
          </a:p>
          <a:p>
            <a:pPr algn="ctr">
              <a:lnSpc>
                <a:spcPts val="3500"/>
              </a:lnSpc>
            </a:pPr>
            <a:r>
              <a:rPr lang="en-US" sz="2500">
                <a:solidFill>
                  <a:srgbClr val="000000"/>
                </a:solidFill>
                <a:latin typeface="Libre Baskerville"/>
              </a:rPr>
              <a:t>2.000.000*5 = €10.000.000</a:t>
            </a:r>
          </a:p>
        </p:txBody>
      </p:sp>
      <p:sp>
        <p:nvSpPr>
          <p:cNvPr name="TextBox 4" id="4"/>
          <p:cNvSpPr txBox="true"/>
          <p:nvPr/>
        </p:nvSpPr>
        <p:spPr>
          <a:xfrm rot="0">
            <a:off x="11291465" y="6800994"/>
            <a:ext cx="5233243" cy="1289050"/>
          </a:xfrm>
          <a:prstGeom prst="rect">
            <a:avLst/>
          </a:prstGeom>
        </p:spPr>
        <p:txBody>
          <a:bodyPr anchor="t" rtlCol="false" tIns="0" lIns="0" bIns="0" rIns="0">
            <a:spAutoFit/>
          </a:bodyPr>
          <a:lstStyle/>
          <a:p>
            <a:pPr algn="ctr">
              <a:lnSpc>
                <a:spcPts val="3499"/>
              </a:lnSpc>
            </a:pPr>
            <a:r>
              <a:rPr lang="en-US" sz="2499">
                <a:solidFill>
                  <a:srgbClr val="000000"/>
                </a:solidFill>
                <a:latin typeface="Libre Baskerville"/>
              </a:rPr>
              <a:t>Impatto = ALE/Fatturato Annuo</a:t>
            </a:r>
          </a:p>
          <a:p>
            <a:pPr algn="ctr">
              <a:lnSpc>
                <a:spcPts val="3499"/>
              </a:lnSpc>
            </a:pPr>
          </a:p>
          <a:p>
            <a:pPr algn="ctr">
              <a:lnSpc>
                <a:spcPts val="3499"/>
              </a:lnSpc>
            </a:pPr>
            <a:r>
              <a:rPr lang="en-US" sz="2499">
                <a:solidFill>
                  <a:srgbClr val="000000"/>
                </a:solidFill>
                <a:latin typeface="Libre Baskerville"/>
              </a:rPr>
              <a:t>10.000.000/12.000.000= 83%</a:t>
            </a:r>
          </a:p>
        </p:txBody>
      </p:sp>
      <p:sp>
        <p:nvSpPr>
          <p:cNvPr name="TextBox 5" id="5"/>
          <p:cNvSpPr txBox="true"/>
          <p:nvPr/>
        </p:nvSpPr>
        <p:spPr>
          <a:xfrm rot="0">
            <a:off x="6014106" y="2762885"/>
            <a:ext cx="6019354" cy="2380615"/>
          </a:xfrm>
          <a:prstGeom prst="rect">
            <a:avLst/>
          </a:prstGeom>
        </p:spPr>
        <p:txBody>
          <a:bodyPr anchor="t" rtlCol="false" tIns="0" lIns="0" bIns="0" rIns="0">
            <a:spAutoFit/>
          </a:bodyPr>
          <a:lstStyle/>
          <a:p>
            <a:pPr algn="ctr">
              <a:lnSpc>
                <a:spcPts val="4759"/>
              </a:lnSpc>
            </a:pPr>
            <a:r>
              <a:rPr lang="en-US" sz="3399">
                <a:solidFill>
                  <a:srgbClr val="000000"/>
                </a:solidFill>
                <a:latin typeface="Libre Baskerville"/>
              </a:rPr>
              <a:t>Verosomiglianza: 90%</a:t>
            </a:r>
          </a:p>
          <a:p>
            <a:pPr algn="ctr">
              <a:lnSpc>
                <a:spcPts val="4759"/>
              </a:lnSpc>
            </a:pPr>
            <a:r>
              <a:rPr lang="en-US" sz="3399">
                <a:solidFill>
                  <a:srgbClr val="000000"/>
                </a:solidFill>
                <a:latin typeface="Libre Baskerville"/>
              </a:rPr>
              <a:t>Fatturato annuo: 12 milioni</a:t>
            </a:r>
          </a:p>
          <a:p>
            <a:pPr algn="ctr">
              <a:lnSpc>
                <a:spcPts val="4759"/>
              </a:lnSpc>
            </a:pPr>
            <a:r>
              <a:rPr lang="en-US" sz="3399">
                <a:solidFill>
                  <a:srgbClr val="000000"/>
                </a:solidFill>
                <a:latin typeface="Libre Baskerville"/>
              </a:rPr>
              <a:t>EF: 5</a:t>
            </a:r>
          </a:p>
          <a:p>
            <a:pPr algn="ctr">
              <a:lnSpc>
                <a:spcPts val="4759"/>
              </a:lnSpc>
            </a:pPr>
            <a:r>
              <a:rPr lang="en-US" sz="3399">
                <a:solidFill>
                  <a:srgbClr val="000000"/>
                </a:solidFill>
                <a:latin typeface="Libre Baskerville"/>
              </a:rPr>
              <a:t>SLE= 2 milioni</a:t>
            </a:r>
          </a:p>
        </p:txBody>
      </p:sp>
      <p:sp>
        <p:nvSpPr>
          <p:cNvPr name="TextBox 6" id="6"/>
          <p:cNvSpPr txBox="true"/>
          <p:nvPr/>
        </p:nvSpPr>
        <p:spPr>
          <a:xfrm rot="0">
            <a:off x="1319521" y="656338"/>
            <a:ext cx="8021736" cy="466676"/>
          </a:xfrm>
          <a:prstGeom prst="rect">
            <a:avLst/>
          </a:prstGeom>
        </p:spPr>
        <p:txBody>
          <a:bodyPr anchor="t" rtlCol="false" tIns="0" lIns="0" bIns="0" rIns="0">
            <a:spAutoFit/>
          </a:bodyPr>
          <a:lstStyle/>
          <a:p>
            <a:pPr algn="l" marL="0" indent="0" lvl="0">
              <a:lnSpc>
                <a:spcPts val="3677"/>
              </a:lnSpc>
            </a:pPr>
            <a:r>
              <a:rPr lang="en-US" sz="2626" spc="39">
                <a:solidFill>
                  <a:srgbClr val="FFFFFF"/>
                </a:solidFill>
                <a:latin typeface="Public Sans Bold"/>
              </a:rPr>
              <a:t>Analisi Semi-quantitativa</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18288000" cy="2209800"/>
          </a:xfrm>
          <a:prstGeom prst="rect">
            <a:avLst/>
          </a:prstGeom>
          <a:solidFill>
            <a:srgbClr val="1A2C5A"/>
          </a:solidFill>
        </p:spPr>
      </p:sp>
      <p:grpSp>
        <p:nvGrpSpPr>
          <p:cNvPr name="Group 3" id="3"/>
          <p:cNvGrpSpPr/>
          <p:nvPr/>
        </p:nvGrpSpPr>
        <p:grpSpPr>
          <a:xfrm rot="0">
            <a:off x="581046" y="3189686"/>
            <a:ext cx="3086100" cy="1343022"/>
            <a:chOff x="0" y="0"/>
            <a:chExt cx="812800" cy="353718"/>
          </a:xfrm>
        </p:grpSpPr>
        <p:sp>
          <p:nvSpPr>
            <p:cNvPr name="Freeform 4" id="4"/>
            <p:cNvSpPr/>
            <p:nvPr/>
          </p:nvSpPr>
          <p:spPr>
            <a:xfrm flipH="false" flipV="false" rot="0">
              <a:off x="0" y="0"/>
              <a:ext cx="812800" cy="353718"/>
            </a:xfrm>
            <a:custGeom>
              <a:avLst/>
              <a:gdLst/>
              <a:ahLst/>
              <a:cxnLst/>
              <a:rect r="r" b="b" t="t" l="l"/>
              <a:pathLst>
                <a:path h="353718" w="812800">
                  <a:moveTo>
                    <a:pt x="0" y="0"/>
                  </a:moveTo>
                  <a:lnTo>
                    <a:pt x="812800" y="0"/>
                  </a:lnTo>
                  <a:lnTo>
                    <a:pt x="812800" y="353718"/>
                  </a:lnTo>
                  <a:lnTo>
                    <a:pt x="0" y="353718"/>
                  </a:lnTo>
                  <a:close/>
                </a:path>
              </a:pathLst>
            </a:custGeom>
            <a:solidFill>
              <a:srgbClr val="1A2C5A"/>
            </a:solidFill>
          </p:spPr>
        </p:sp>
        <p:sp>
          <p:nvSpPr>
            <p:cNvPr name="TextBox 5" id="5"/>
            <p:cNvSpPr txBox="true"/>
            <p:nvPr/>
          </p:nvSpPr>
          <p:spPr>
            <a:xfrm>
              <a:off x="0" y="-57150"/>
              <a:ext cx="812800" cy="410868"/>
            </a:xfrm>
            <a:prstGeom prst="rect">
              <a:avLst/>
            </a:prstGeom>
          </p:spPr>
          <p:txBody>
            <a:bodyPr anchor="ctr" rtlCol="false" tIns="50800" lIns="50800" bIns="50800" rIns="50800"/>
            <a:lstStyle/>
            <a:p>
              <a:pPr algn="ctr">
                <a:lnSpc>
                  <a:spcPts val="3021"/>
                </a:lnSpc>
              </a:pPr>
              <a:r>
                <a:rPr lang="en-US" sz="2158">
                  <a:solidFill>
                    <a:srgbClr val="FFFFFF"/>
                  </a:solidFill>
                  <a:latin typeface="Public Sans"/>
                </a:rPr>
                <a:t>Gruppo criminale organizzato</a:t>
              </a:r>
            </a:p>
          </p:txBody>
        </p:sp>
      </p:grpSp>
      <p:grpSp>
        <p:nvGrpSpPr>
          <p:cNvPr name="Group 6" id="6"/>
          <p:cNvGrpSpPr/>
          <p:nvPr/>
        </p:nvGrpSpPr>
        <p:grpSpPr>
          <a:xfrm rot="0">
            <a:off x="5089956" y="3189686"/>
            <a:ext cx="3086100" cy="1343022"/>
            <a:chOff x="0" y="0"/>
            <a:chExt cx="812800" cy="353718"/>
          </a:xfrm>
        </p:grpSpPr>
        <p:sp>
          <p:nvSpPr>
            <p:cNvPr name="Freeform 7" id="7"/>
            <p:cNvSpPr/>
            <p:nvPr/>
          </p:nvSpPr>
          <p:spPr>
            <a:xfrm flipH="false" flipV="false" rot="0">
              <a:off x="0" y="0"/>
              <a:ext cx="812800" cy="353718"/>
            </a:xfrm>
            <a:custGeom>
              <a:avLst/>
              <a:gdLst/>
              <a:ahLst/>
              <a:cxnLst/>
              <a:rect r="r" b="b" t="t" l="l"/>
              <a:pathLst>
                <a:path h="353718" w="812800">
                  <a:moveTo>
                    <a:pt x="0" y="0"/>
                  </a:moveTo>
                  <a:lnTo>
                    <a:pt x="812800" y="0"/>
                  </a:lnTo>
                  <a:lnTo>
                    <a:pt x="812800" y="353718"/>
                  </a:lnTo>
                  <a:lnTo>
                    <a:pt x="0" y="353718"/>
                  </a:lnTo>
                  <a:close/>
                </a:path>
              </a:pathLst>
            </a:custGeom>
            <a:solidFill>
              <a:srgbClr val="1A2C5A"/>
            </a:solidFill>
          </p:spPr>
        </p:sp>
        <p:sp>
          <p:nvSpPr>
            <p:cNvPr name="TextBox 8" id="8"/>
            <p:cNvSpPr txBox="true"/>
            <p:nvPr/>
          </p:nvSpPr>
          <p:spPr>
            <a:xfrm>
              <a:off x="0" y="-57150"/>
              <a:ext cx="812800" cy="410868"/>
            </a:xfrm>
            <a:prstGeom prst="rect">
              <a:avLst/>
            </a:prstGeom>
          </p:spPr>
          <p:txBody>
            <a:bodyPr anchor="ctr" rtlCol="false" tIns="50800" lIns="50800" bIns="50800" rIns="50800"/>
            <a:lstStyle/>
            <a:p>
              <a:pPr algn="ctr">
                <a:lnSpc>
                  <a:spcPts val="3021"/>
                </a:lnSpc>
              </a:pPr>
              <a:r>
                <a:rPr lang="en-US" sz="2158">
                  <a:solidFill>
                    <a:srgbClr val="FFFFFF"/>
                  </a:solidFill>
                  <a:latin typeface="Public Sans"/>
                </a:rPr>
                <a:t>Sniffing, Scanning, OSINT, sorveglianza </a:t>
              </a:r>
            </a:p>
          </p:txBody>
        </p:sp>
      </p:grpSp>
      <p:grpSp>
        <p:nvGrpSpPr>
          <p:cNvPr name="Group 9" id="9"/>
          <p:cNvGrpSpPr/>
          <p:nvPr/>
        </p:nvGrpSpPr>
        <p:grpSpPr>
          <a:xfrm rot="0">
            <a:off x="9341258" y="3189686"/>
            <a:ext cx="3086100" cy="1343022"/>
            <a:chOff x="0" y="0"/>
            <a:chExt cx="812800" cy="353718"/>
          </a:xfrm>
        </p:grpSpPr>
        <p:sp>
          <p:nvSpPr>
            <p:cNvPr name="Freeform 10" id="10"/>
            <p:cNvSpPr/>
            <p:nvPr/>
          </p:nvSpPr>
          <p:spPr>
            <a:xfrm flipH="false" flipV="false" rot="0">
              <a:off x="0" y="0"/>
              <a:ext cx="812800" cy="353718"/>
            </a:xfrm>
            <a:custGeom>
              <a:avLst/>
              <a:gdLst/>
              <a:ahLst/>
              <a:cxnLst/>
              <a:rect r="r" b="b" t="t" l="l"/>
              <a:pathLst>
                <a:path h="353718" w="812800">
                  <a:moveTo>
                    <a:pt x="0" y="0"/>
                  </a:moveTo>
                  <a:lnTo>
                    <a:pt x="812800" y="0"/>
                  </a:lnTo>
                  <a:lnTo>
                    <a:pt x="812800" y="353718"/>
                  </a:lnTo>
                  <a:lnTo>
                    <a:pt x="0" y="353718"/>
                  </a:lnTo>
                  <a:close/>
                </a:path>
              </a:pathLst>
            </a:custGeom>
            <a:solidFill>
              <a:srgbClr val="1A2C5A"/>
            </a:solidFill>
          </p:spPr>
        </p:sp>
        <p:sp>
          <p:nvSpPr>
            <p:cNvPr name="TextBox 11" id="11"/>
            <p:cNvSpPr txBox="true"/>
            <p:nvPr/>
          </p:nvSpPr>
          <p:spPr>
            <a:xfrm>
              <a:off x="0" y="-57150"/>
              <a:ext cx="812800" cy="410868"/>
            </a:xfrm>
            <a:prstGeom prst="rect">
              <a:avLst/>
            </a:prstGeom>
          </p:spPr>
          <p:txBody>
            <a:bodyPr anchor="ctr" rtlCol="false" tIns="50800" lIns="50800" bIns="50800" rIns="50800"/>
            <a:lstStyle/>
            <a:p>
              <a:pPr algn="ctr">
                <a:lnSpc>
                  <a:spcPts val="3021"/>
                </a:lnSpc>
              </a:pPr>
              <a:r>
                <a:rPr lang="en-US" sz="2158">
                  <a:solidFill>
                    <a:srgbClr val="FFFFFF"/>
                  </a:solidFill>
                  <a:latin typeface="Public Sans"/>
                </a:rPr>
                <a:t>Accesso non autorizzato persistente</a:t>
              </a:r>
            </a:p>
          </p:txBody>
        </p:sp>
      </p:grpSp>
      <p:grpSp>
        <p:nvGrpSpPr>
          <p:cNvPr name="Group 12" id="12"/>
          <p:cNvGrpSpPr/>
          <p:nvPr/>
        </p:nvGrpSpPr>
        <p:grpSpPr>
          <a:xfrm rot="0">
            <a:off x="9341258" y="5888238"/>
            <a:ext cx="3086100" cy="1343022"/>
            <a:chOff x="0" y="0"/>
            <a:chExt cx="812800" cy="353718"/>
          </a:xfrm>
        </p:grpSpPr>
        <p:sp>
          <p:nvSpPr>
            <p:cNvPr name="Freeform 13" id="13"/>
            <p:cNvSpPr/>
            <p:nvPr/>
          </p:nvSpPr>
          <p:spPr>
            <a:xfrm flipH="false" flipV="false" rot="0">
              <a:off x="0" y="0"/>
              <a:ext cx="812800" cy="353718"/>
            </a:xfrm>
            <a:custGeom>
              <a:avLst/>
              <a:gdLst/>
              <a:ahLst/>
              <a:cxnLst/>
              <a:rect r="r" b="b" t="t" l="l"/>
              <a:pathLst>
                <a:path h="353718" w="812800">
                  <a:moveTo>
                    <a:pt x="0" y="0"/>
                  </a:moveTo>
                  <a:lnTo>
                    <a:pt x="812800" y="0"/>
                  </a:lnTo>
                  <a:lnTo>
                    <a:pt x="812800" y="353718"/>
                  </a:lnTo>
                  <a:lnTo>
                    <a:pt x="0" y="353718"/>
                  </a:lnTo>
                  <a:close/>
                </a:path>
              </a:pathLst>
            </a:custGeom>
            <a:solidFill>
              <a:srgbClr val="1A2C5A"/>
            </a:solidFill>
          </p:spPr>
        </p:sp>
        <p:sp>
          <p:nvSpPr>
            <p:cNvPr name="TextBox 14" id="14"/>
            <p:cNvSpPr txBox="true"/>
            <p:nvPr/>
          </p:nvSpPr>
          <p:spPr>
            <a:xfrm>
              <a:off x="0" y="-57150"/>
              <a:ext cx="812800" cy="410868"/>
            </a:xfrm>
            <a:prstGeom prst="rect">
              <a:avLst/>
            </a:prstGeom>
          </p:spPr>
          <p:txBody>
            <a:bodyPr anchor="ctr" rtlCol="false" tIns="50800" lIns="50800" bIns="50800" rIns="50800"/>
            <a:lstStyle/>
            <a:p>
              <a:pPr algn="ctr">
                <a:lnSpc>
                  <a:spcPts val="3021"/>
                </a:lnSpc>
              </a:pPr>
              <a:r>
                <a:rPr lang="en-US" sz="2158">
                  <a:solidFill>
                    <a:srgbClr val="FFFFFF"/>
                  </a:solidFill>
                  <a:latin typeface="Public Sans"/>
                </a:rPr>
                <a:t>MFA assente, VA non effettuati</a:t>
              </a:r>
            </a:p>
          </p:txBody>
        </p:sp>
      </p:grpSp>
      <p:grpSp>
        <p:nvGrpSpPr>
          <p:cNvPr name="Group 15" id="15"/>
          <p:cNvGrpSpPr/>
          <p:nvPr/>
        </p:nvGrpSpPr>
        <p:grpSpPr>
          <a:xfrm rot="0">
            <a:off x="9341258" y="8586789"/>
            <a:ext cx="3086100" cy="1343022"/>
            <a:chOff x="0" y="0"/>
            <a:chExt cx="812800" cy="353718"/>
          </a:xfrm>
        </p:grpSpPr>
        <p:sp>
          <p:nvSpPr>
            <p:cNvPr name="Freeform 16" id="16"/>
            <p:cNvSpPr/>
            <p:nvPr/>
          </p:nvSpPr>
          <p:spPr>
            <a:xfrm flipH="false" flipV="false" rot="0">
              <a:off x="0" y="0"/>
              <a:ext cx="812800" cy="353718"/>
            </a:xfrm>
            <a:custGeom>
              <a:avLst/>
              <a:gdLst/>
              <a:ahLst/>
              <a:cxnLst/>
              <a:rect r="r" b="b" t="t" l="l"/>
              <a:pathLst>
                <a:path h="353718" w="812800">
                  <a:moveTo>
                    <a:pt x="0" y="0"/>
                  </a:moveTo>
                  <a:lnTo>
                    <a:pt x="812800" y="0"/>
                  </a:lnTo>
                  <a:lnTo>
                    <a:pt x="812800" y="353718"/>
                  </a:lnTo>
                  <a:lnTo>
                    <a:pt x="0" y="353718"/>
                  </a:lnTo>
                  <a:close/>
                </a:path>
              </a:pathLst>
            </a:custGeom>
            <a:solidFill>
              <a:srgbClr val="D9D9D9"/>
            </a:solidFill>
          </p:spPr>
        </p:sp>
        <p:sp>
          <p:nvSpPr>
            <p:cNvPr name="TextBox 17" id="17"/>
            <p:cNvSpPr txBox="true"/>
            <p:nvPr/>
          </p:nvSpPr>
          <p:spPr>
            <a:xfrm>
              <a:off x="0" y="-57150"/>
              <a:ext cx="812800" cy="410868"/>
            </a:xfrm>
            <a:prstGeom prst="rect">
              <a:avLst/>
            </a:prstGeom>
          </p:spPr>
          <p:txBody>
            <a:bodyPr anchor="ctr" rtlCol="false" tIns="50800" lIns="50800" bIns="50800" rIns="50800"/>
            <a:lstStyle/>
            <a:p>
              <a:pPr algn="ctr">
                <a:lnSpc>
                  <a:spcPts val="3021"/>
                </a:lnSpc>
              </a:pPr>
              <a:r>
                <a:rPr lang="en-US" sz="2158">
                  <a:solidFill>
                    <a:srgbClr val="252629"/>
                  </a:solidFill>
                  <a:latin typeface="Public Sans"/>
                </a:rPr>
                <a:t>Implementare MFA, Controllo Accessi, effettuare VA</a:t>
              </a:r>
            </a:p>
          </p:txBody>
        </p:sp>
      </p:grpSp>
      <p:grpSp>
        <p:nvGrpSpPr>
          <p:cNvPr name="Group 18" id="18"/>
          <p:cNvGrpSpPr/>
          <p:nvPr/>
        </p:nvGrpSpPr>
        <p:grpSpPr>
          <a:xfrm rot="0">
            <a:off x="14448554" y="3189686"/>
            <a:ext cx="3086100" cy="1343022"/>
            <a:chOff x="0" y="0"/>
            <a:chExt cx="812800" cy="353718"/>
          </a:xfrm>
        </p:grpSpPr>
        <p:sp>
          <p:nvSpPr>
            <p:cNvPr name="Freeform 19" id="19"/>
            <p:cNvSpPr/>
            <p:nvPr/>
          </p:nvSpPr>
          <p:spPr>
            <a:xfrm flipH="false" flipV="false" rot="0">
              <a:off x="0" y="0"/>
              <a:ext cx="812800" cy="353718"/>
            </a:xfrm>
            <a:custGeom>
              <a:avLst/>
              <a:gdLst/>
              <a:ahLst/>
              <a:cxnLst/>
              <a:rect r="r" b="b" t="t" l="l"/>
              <a:pathLst>
                <a:path h="353718" w="812800">
                  <a:moveTo>
                    <a:pt x="0" y="0"/>
                  </a:moveTo>
                  <a:lnTo>
                    <a:pt x="812800" y="0"/>
                  </a:lnTo>
                  <a:lnTo>
                    <a:pt x="812800" y="353718"/>
                  </a:lnTo>
                  <a:lnTo>
                    <a:pt x="0" y="353718"/>
                  </a:lnTo>
                  <a:close/>
                </a:path>
              </a:pathLst>
            </a:custGeom>
            <a:solidFill>
              <a:srgbClr val="1A2C5A"/>
            </a:solidFill>
          </p:spPr>
        </p:sp>
        <p:sp>
          <p:nvSpPr>
            <p:cNvPr name="TextBox 20" id="20"/>
            <p:cNvSpPr txBox="true"/>
            <p:nvPr/>
          </p:nvSpPr>
          <p:spPr>
            <a:xfrm>
              <a:off x="0" y="-57150"/>
              <a:ext cx="812800" cy="410868"/>
            </a:xfrm>
            <a:prstGeom prst="rect">
              <a:avLst/>
            </a:prstGeom>
          </p:spPr>
          <p:txBody>
            <a:bodyPr anchor="ctr" rtlCol="false" tIns="50800" lIns="50800" bIns="50800" rIns="50800"/>
            <a:lstStyle/>
            <a:p>
              <a:pPr algn="ctr">
                <a:lnSpc>
                  <a:spcPts val="3021"/>
                </a:lnSpc>
              </a:pPr>
              <a:r>
                <a:rPr lang="en-US" sz="2158">
                  <a:solidFill>
                    <a:srgbClr val="FFFFFF"/>
                  </a:solidFill>
                  <a:latin typeface="Public Sans"/>
                </a:rPr>
                <a:t>Esfiltrazione Dati Sanitari</a:t>
              </a:r>
            </a:p>
          </p:txBody>
        </p:sp>
      </p:grpSp>
      <p:grpSp>
        <p:nvGrpSpPr>
          <p:cNvPr name="Group 21" id="21"/>
          <p:cNvGrpSpPr/>
          <p:nvPr/>
        </p:nvGrpSpPr>
        <p:grpSpPr>
          <a:xfrm rot="0">
            <a:off x="14448554" y="5888238"/>
            <a:ext cx="3086100" cy="1343022"/>
            <a:chOff x="0" y="0"/>
            <a:chExt cx="812800" cy="353718"/>
          </a:xfrm>
        </p:grpSpPr>
        <p:sp>
          <p:nvSpPr>
            <p:cNvPr name="Freeform 22" id="22"/>
            <p:cNvSpPr/>
            <p:nvPr/>
          </p:nvSpPr>
          <p:spPr>
            <a:xfrm flipH="false" flipV="false" rot="0">
              <a:off x="0" y="0"/>
              <a:ext cx="812800" cy="353718"/>
            </a:xfrm>
            <a:custGeom>
              <a:avLst/>
              <a:gdLst/>
              <a:ahLst/>
              <a:cxnLst/>
              <a:rect r="r" b="b" t="t" l="l"/>
              <a:pathLst>
                <a:path h="353718" w="812800">
                  <a:moveTo>
                    <a:pt x="0" y="0"/>
                  </a:moveTo>
                  <a:lnTo>
                    <a:pt x="812800" y="0"/>
                  </a:lnTo>
                  <a:lnTo>
                    <a:pt x="812800" y="353718"/>
                  </a:lnTo>
                  <a:lnTo>
                    <a:pt x="0" y="353718"/>
                  </a:lnTo>
                  <a:close/>
                </a:path>
              </a:pathLst>
            </a:custGeom>
            <a:solidFill>
              <a:srgbClr val="D9D9D9"/>
            </a:solidFill>
          </p:spPr>
        </p:sp>
        <p:sp>
          <p:nvSpPr>
            <p:cNvPr name="TextBox 23" id="23"/>
            <p:cNvSpPr txBox="true"/>
            <p:nvPr/>
          </p:nvSpPr>
          <p:spPr>
            <a:xfrm>
              <a:off x="0" y="-57150"/>
              <a:ext cx="812800" cy="410868"/>
            </a:xfrm>
            <a:prstGeom prst="rect">
              <a:avLst/>
            </a:prstGeom>
          </p:spPr>
          <p:txBody>
            <a:bodyPr anchor="ctr" rtlCol="false" tIns="50800" lIns="50800" bIns="50800" rIns="50800"/>
            <a:lstStyle/>
            <a:p>
              <a:pPr algn="ctr">
                <a:lnSpc>
                  <a:spcPts val="3021"/>
                </a:lnSpc>
              </a:pPr>
              <a:r>
                <a:rPr lang="en-US" sz="2158">
                  <a:solidFill>
                    <a:srgbClr val="252629"/>
                  </a:solidFill>
                  <a:latin typeface="Public Sans"/>
                </a:rPr>
                <a:t>Rischio Organizzativo reputazionale e sull’asset Dati Sanitari</a:t>
              </a:r>
            </a:p>
          </p:txBody>
        </p:sp>
      </p:grpSp>
      <p:grpSp>
        <p:nvGrpSpPr>
          <p:cNvPr name="Group 24" id="24"/>
          <p:cNvGrpSpPr/>
          <p:nvPr/>
        </p:nvGrpSpPr>
        <p:grpSpPr>
          <a:xfrm rot="0">
            <a:off x="4048711" y="3531357"/>
            <a:ext cx="659679" cy="65967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DE59"/>
            </a:solidFill>
          </p:spPr>
        </p:sp>
        <p:sp>
          <p:nvSpPr>
            <p:cNvPr name="TextBox 26" id="26"/>
            <p:cNvSpPr txBox="true"/>
            <p:nvPr/>
          </p:nvSpPr>
          <p:spPr>
            <a:xfrm>
              <a:off x="0" y="146050"/>
              <a:ext cx="711200" cy="463550"/>
            </a:xfrm>
            <a:prstGeom prst="rect">
              <a:avLst/>
            </a:prstGeom>
          </p:spPr>
          <p:txBody>
            <a:bodyPr anchor="ctr" rtlCol="false" tIns="50800" lIns="50800" bIns="50800" rIns="50800"/>
            <a:lstStyle/>
            <a:p>
              <a:pPr algn="ctr">
                <a:lnSpc>
                  <a:spcPts val="3021"/>
                </a:lnSpc>
              </a:pPr>
            </a:p>
          </p:txBody>
        </p:sp>
      </p:grpSp>
      <p:grpSp>
        <p:nvGrpSpPr>
          <p:cNvPr name="Group 27" id="27"/>
          <p:cNvGrpSpPr/>
          <p:nvPr/>
        </p:nvGrpSpPr>
        <p:grpSpPr>
          <a:xfrm rot="0">
            <a:off x="1319521" y="723013"/>
            <a:ext cx="8021736" cy="763775"/>
            <a:chOff x="0" y="0"/>
            <a:chExt cx="10695648" cy="1018366"/>
          </a:xfrm>
        </p:grpSpPr>
        <p:sp>
          <p:nvSpPr>
            <p:cNvPr name="TextBox 28" id="28"/>
            <p:cNvSpPr txBox="true"/>
            <p:nvPr/>
          </p:nvSpPr>
          <p:spPr>
            <a:xfrm rot="0">
              <a:off x="0" y="-66675"/>
              <a:ext cx="10695648" cy="600010"/>
            </a:xfrm>
            <a:prstGeom prst="rect">
              <a:avLst/>
            </a:prstGeom>
          </p:spPr>
          <p:txBody>
            <a:bodyPr anchor="t" rtlCol="false" tIns="0" lIns="0" bIns="0" rIns="0">
              <a:spAutoFit/>
            </a:bodyPr>
            <a:lstStyle/>
            <a:p>
              <a:pPr algn="l" marL="0" indent="0" lvl="0">
                <a:lnSpc>
                  <a:spcPts val="3677"/>
                </a:lnSpc>
              </a:pPr>
              <a:r>
                <a:rPr lang="en-US" sz="2626" spc="39">
                  <a:solidFill>
                    <a:srgbClr val="FFFFFF"/>
                  </a:solidFill>
                  <a:latin typeface="Public Sans Bold"/>
                </a:rPr>
                <a:t>Generic Risk Model</a:t>
              </a:r>
            </a:p>
          </p:txBody>
        </p:sp>
        <p:sp>
          <p:nvSpPr>
            <p:cNvPr name="TextBox 29" id="29"/>
            <p:cNvSpPr txBox="true"/>
            <p:nvPr/>
          </p:nvSpPr>
          <p:spPr>
            <a:xfrm rot="0">
              <a:off x="0" y="622126"/>
              <a:ext cx="10695648" cy="396240"/>
            </a:xfrm>
            <a:prstGeom prst="rect">
              <a:avLst/>
            </a:prstGeom>
          </p:spPr>
          <p:txBody>
            <a:bodyPr anchor="t" rtlCol="false" tIns="0" lIns="0" bIns="0" rIns="0">
              <a:spAutoFit/>
            </a:bodyPr>
            <a:lstStyle/>
            <a:p>
              <a:pPr algn="l" marL="0" indent="0" lvl="0">
                <a:lnSpc>
                  <a:spcPts val="2520"/>
                </a:lnSpc>
                <a:spcBef>
                  <a:spcPct val="0"/>
                </a:spcBef>
              </a:pPr>
              <a:r>
                <a:rPr lang="en-US" sz="1800">
                  <a:solidFill>
                    <a:srgbClr val="FFFFFF"/>
                  </a:solidFill>
                  <a:latin typeface="Public Sans"/>
                </a:rPr>
                <a:t>With key risk factors</a:t>
              </a:r>
            </a:p>
          </p:txBody>
        </p:sp>
      </p:grpSp>
      <p:grpSp>
        <p:nvGrpSpPr>
          <p:cNvPr name="Group 30" id="30"/>
          <p:cNvGrpSpPr/>
          <p:nvPr/>
        </p:nvGrpSpPr>
        <p:grpSpPr>
          <a:xfrm rot="0">
            <a:off x="8484321" y="3531357"/>
            <a:ext cx="659679" cy="659679"/>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DE59"/>
            </a:solidFill>
          </p:spPr>
        </p:sp>
        <p:sp>
          <p:nvSpPr>
            <p:cNvPr name="TextBox 32" id="32"/>
            <p:cNvSpPr txBox="true"/>
            <p:nvPr/>
          </p:nvSpPr>
          <p:spPr>
            <a:xfrm>
              <a:off x="0" y="146050"/>
              <a:ext cx="711200" cy="463550"/>
            </a:xfrm>
            <a:prstGeom prst="rect">
              <a:avLst/>
            </a:prstGeom>
          </p:spPr>
          <p:txBody>
            <a:bodyPr anchor="ctr" rtlCol="false" tIns="50800" lIns="50800" bIns="50800" rIns="50800"/>
            <a:lstStyle/>
            <a:p>
              <a:pPr algn="ctr">
                <a:lnSpc>
                  <a:spcPts val="3021"/>
                </a:lnSpc>
              </a:pPr>
            </a:p>
          </p:txBody>
        </p:sp>
      </p:grpSp>
      <p:grpSp>
        <p:nvGrpSpPr>
          <p:cNvPr name="Group 33" id="33"/>
          <p:cNvGrpSpPr/>
          <p:nvPr/>
        </p:nvGrpSpPr>
        <p:grpSpPr>
          <a:xfrm rot="0">
            <a:off x="13108116" y="3531357"/>
            <a:ext cx="659679" cy="659679"/>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DE59"/>
            </a:solidFill>
          </p:spPr>
        </p:sp>
        <p:sp>
          <p:nvSpPr>
            <p:cNvPr name="TextBox 35" id="35"/>
            <p:cNvSpPr txBox="true"/>
            <p:nvPr/>
          </p:nvSpPr>
          <p:spPr>
            <a:xfrm>
              <a:off x="0" y="146050"/>
              <a:ext cx="711200" cy="463550"/>
            </a:xfrm>
            <a:prstGeom prst="rect">
              <a:avLst/>
            </a:prstGeom>
          </p:spPr>
          <p:txBody>
            <a:bodyPr anchor="ctr" rtlCol="false" tIns="50800" lIns="50800" bIns="50800" rIns="50800"/>
            <a:lstStyle/>
            <a:p>
              <a:pPr algn="ctr">
                <a:lnSpc>
                  <a:spcPts val="3021"/>
                </a:lnSpc>
              </a:pPr>
            </a:p>
          </p:txBody>
        </p:sp>
      </p:grpSp>
      <p:grpSp>
        <p:nvGrpSpPr>
          <p:cNvPr name="Group 36" id="36"/>
          <p:cNvGrpSpPr/>
          <p:nvPr/>
        </p:nvGrpSpPr>
        <p:grpSpPr>
          <a:xfrm rot="5400000">
            <a:off x="15661764" y="4969652"/>
            <a:ext cx="659679" cy="659679"/>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DE59"/>
            </a:solidFill>
          </p:spPr>
        </p:sp>
        <p:sp>
          <p:nvSpPr>
            <p:cNvPr name="TextBox 38" id="38"/>
            <p:cNvSpPr txBox="true"/>
            <p:nvPr/>
          </p:nvSpPr>
          <p:spPr>
            <a:xfrm>
              <a:off x="0" y="146050"/>
              <a:ext cx="711200" cy="463550"/>
            </a:xfrm>
            <a:prstGeom prst="rect">
              <a:avLst/>
            </a:prstGeom>
          </p:spPr>
          <p:txBody>
            <a:bodyPr anchor="ctr" rtlCol="false" tIns="50800" lIns="50800" bIns="50800" rIns="50800"/>
            <a:lstStyle/>
            <a:p>
              <a:pPr algn="ctr">
                <a:lnSpc>
                  <a:spcPts val="3021"/>
                </a:lnSpc>
              </a:pPr>
            </a:p>
          </p:txBody>
        </p:sp>
      </p:grpSp>
      <p:grpSp>
        <p:nvGrpSpPr>
          <p:cNvPr name="Group 39" id="39"/>
          <p:cNvGrpSpPr/>
          <p:nvPr/>
        </p:nvGrpSpPr>
        <p:grpSpPr>
          <a:xfrm rot="5400000">
            <a:off x="10554468" y="4969652"/>
            <a:ext cx="659679" cy="659679"/>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DE59"/>
            </a:solidFill>
          </p:spPr>
        </p:sp>
        <p:sp>
          <p:nvSpPr>
            <p:cNvPr name="TextBox 41" id="41"/>
            <p:cNvSpPr txBox="true"/>
            <p:nvPr/>
          </p:nvSpPr>
          <p:spPr>
            <a:xfrm>
              <a:off x="0" y="146050"/>
              <a:ext cx="711200" cy="463550"/>
            </a:xfrm>
            <a:prstGeom prst="rect">
              <a:avLst/>
            </a:prstGeom>
          </p:spPr>
          <p:txBody>
            <a:bodyPr anchor="ctr" rtlCol="false" tIns="50800" lIns="50800" bIns="50800" rIns="50800"/>
            <a:lstStyle/>
            <a:p>
              <a:pPr algn="ctr">
                <a:lnSpc>
                  <a:spcPts val="3021"/>
                </a:lnSpc>
              </a:pPr>
            </a:p>
          </p:txBody>
        </p:sp>
      </p:grpSp>
      <p:grpSp>
        <p:nvGrpSpPr>
          <p:cNvPr name="Group 42" id="42"/>
          <p:cNvGrpSpPr/>
          <p:nvPr/>
        </p:nvGrpSpPr>
        <p:grpSpPr>
          <a:xfrm rot="5400000">
            <a:off x="10554468" y="7669409"/>
            <a:ext cx="659679" cy="659679"/>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DE59"/>
            </a:solidFill>
          </p:spPr>
        </p:sp>
        <p:sp>
          <p:nvSpPr>
            <p:cNvPr name="TextBox 44" id="44"/>
            <p:cNvSpPr txBox="true"/>
            <p:nvPr/>
          </p:nvSpPr>
          <p:spPr>
            <a:xfrm>
              <a:off x="0" y="146050"/>
              <a:ext cx="711200" cy="463550"/>
            </a:xfrm>
            <a:prstGeom prst="rect">
              <a:avLst/>
            </a:prstGeom>
          </p:spPr>
          <p:txBody>
            <a:bodyPr anchor="ctr" rtlCol="false" tIns="50800" lIns="50800" bIns="50800" rIns="50800"/>
            <a:lstStyle/>
            <a:p>
              <a:pPr algn="ctr">
                <a:lnSpc>
                  <a:spcPts val="3021"/>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209800"/>
          </a:xfrm>
          <a:prstGeom prst="rect">
            <a:avLst/>
          </a:prstGeom>
          <a:solidFill>
            <a:srgbClr val="1A2C5A"/>
          </a:solidFill>
        </p:spPr>
      </p:sp>
      <p:sp>
        <p:nvSpPr>
          <p:cNvPr name="Freeform 3" id="3"/>
          <p:cNvSpPr/>
          <p:nvPr/>
        </p:nvSpPr>
        <p:spPr>
          <a:xfrm flipH="false" flipV="false" rot="0">
            <a:off x="7901430" y="2567189"/>
            <a:ext cx="9817455" cy="7115557"/>
          </a:xfrm>
          <a:custGeom>
            <a:avLst/>
            <a:gdLst/>
            <a:ahLst/>
            <a:cxnLst/>
            <a:rect r="r" b="b" t="t" l="l"/>
            <a:pathLst>
              <a:path h="7115557" w="9817455">
                <a:moveTo>
                  <a:pt x="0" y="0"/>
                </a:moveTo>
                <a:lnTo>
                  <a:pt x="9817456" y="0"/>
                </a:lnTo>
                <a:lnTo>
                  <a:pt x="9817456" y="7115558"/>
                </a:lnTo>
                <a:lnTo>
                  <a:pt x="0" y="7115558"/>
                </a:lnTo>
                <a:lnTo>
                  <a:pt x="0" y="0"/>
                </a:lnTo>
                <a:close/>
              </a:path>
            </a:pathLst>
          </a:custGeom>
          <a:blipFill>
            <a:blip r:embed="rId2"/>
            <a:stretch>
              <a:fillRect l="0" t="0" r="0" b="0"/>
            </a:stretch>
          </a:blipFill>
        </p:spPr>
      </p:sp>
      <p:grpSp>
        <p:nvGrpSpPr>
          <p:cNvPr name="Group 4" id="4"/>
          <p:cNvGrpSpPr/>
          <p:nvPr/>
        </p:nvGrpSpPr>
        <p:grpSpPr>
          <a:xfrm rot="0">
            <a:off x="7772230" y="8288910"/>
            <a:ext cx="10075856" cy="1248498"/>
            <a:chOff x="0" y="0"/>
            <a:chExt cx="2653723" cy="328823"/>
          </a:xfrm>
        </p:grpSpPr>
        <p:sp>
          <p:nvSpPr>
            <p:cNvPr name="Freeform 5" id="5"/>
            <p:cNvSpPr/>
            <p:nvPr/>
          </p:nvSpPr>
          <p:spPr>
            <a:xfrm flipH="false" flipV="false" rot="0">
              <a:off x="0" y="0"/>
              <a:ext cx="2653723" cy="328823"/>
            </a:xfrm>
            <a:custGeom>
              <a:avLst/>
              <a:gdLst/>
              <a:ahLst/>
              <a:cxnLst/>
              <a:rect r="r" b="b" t="t" l="l"/>
              <a:pathLst>
                <a:path h="328823" w="2653723">
                  <a:moveTo>
                    <a:pt x="0" y="0"/>
                  </a:moveTo>
                  <a:lnTo>
                    <a:pt x="2653723" y="0"/>
                  </a:lnTo>
                  <a:lnTo>
                    <a:pt x="2653723" y="328823"/>
                  </a:lnTo>
                  <a:lnTo>
                    <a:pt x="0" y="328823"/>
                  </a:lnTo>
                  <a:close/>
                </a:path>
              </a:pathLst>
            </a:custGeom>
            <a:solidFill>
              <a:srgbClr val="000000">
                <a:alpha val="0"/>
              </a:srgbClr>
            </a:solidFill>
            <a:ln w="38100" cap="sq">
              <a:solidFill>
                <a:srgbClr val="FF3131"/>
              </a:solidFill>
              <a:prstDash val="solid"/>
              <a:miter/>
            </a:ln>
          </p:spPr>
        </p:sp>
        <p:sp>
          <p:nvSpPr>
            <p:cNvPr name="TextBox 6" id="6"/>
            <p:cNvSpPr txBox="true"/>
            <p:nvPr/>
          </p:nvSpPr>
          <p:spPr>
            <a:xfrm>
              <a:off x="0" y="-57150"/>
              <a:ext cx="2653723" cy="385973"/>
            </a:xfrm>
            <a:prstGeom prst="rect">
              <a:avLst/>
            </a:prstGeom>
          </p:spPr>
          <p:txBody>
            <a:bodyPr anchor="ctr" rtlCol="false" tIns="50800" lIns="50800" bIns="50800" rIns="50800"/>
            <a:lstStyle/>
            <a:p>
              <a:pPr algn="ctr">
                <a:lnSpc>
                  <a:spcPts val="3021"/>
                </a:lnSpc>
              </a:pPr>
            </a:p>
          </p:txBody>
        </p:sp>
      </p:grpSp>
      <p:sp>
        <p:nvSpPr>
          <p:cNvPr name="TextBox 7" id="7"/>
          <p:cNvSpPr txBox="true"/>
          <p:nvPr/>
        </p:nvSpPr>
        <p:spPr>
          <a:xfrm rot="0">
            <a:off x="1319521" y="656338"/>
            <a:ext cx="8021736" cy="466676"/>
          </a:xfrm>
          <a:prstGeom prst="rect">
            <a:avLst/>
          </a:prstGeom>
        </p:spPr>
        <p:txBody>
          <a:bodyPr anchor="t" rtlCol="false" tIns="0" lIns="0" bIns="0" rIns="0">
            <a:spAutoFit/>
          </a:bodyPr>
          <a:lstStyle/>
          <a:p>
            <a:pPr algn="l" marL="0" indent="0" lvl="0">
              <a:lnSpc>
                <a:spcPts val="3677"/>
              </a:lnSpc>
            </a:pPr>
            <a:r>
              <a:rPr lang="en-US" sz="2626" spc="39">
                <a:solidFill>
                  <a:srgbClr val="FFFFFF"/>
                </a:solidFill>
                <a:latin typeface="Public Sans Bold"/>
              </a:rPr>
              <a:t>Risk Assessment</a:t>
            </a:r>
          </a:p>
        </p:txBody>
      </p:sp>
      <p:sp>
        <p:nvSpPr>
          <p:cNvPr name="TextBox 8" id="8"/>
          <p:cNvSpPr txBox="true"/>
          <p:nvPr/>
        </p:nvSpPr>
        <p:spPr>
          <a:xfrm rot="0">
            <a:off x="583911" y="3332780"/>
            <a:ext cx="7021957" cy="5980430"/>
          </a:xfrm>
          <a:prstGeom prst="rect">
            <a:avLst/>
          </a:prstGeom>
        </p:spPr>
        <p:txBody>
          <a:bodyPr anchor="t" rtlCol="false" tIns="0" lIns="0" bIns="0" rIns="0">
            <a:spAutoFit/>
          </a:bodyPr>
          <a:lstStyle/>
          <a:p>
            <a:pPr algn="ctr">
              <a:lnSpc>
                <a:spcPts val="3220"/>
              </a:lnSpc>
            </a:pPr>
            <a:r>
              <a:rPr lang="en-US" sz="2300">
                <a:solidFill>
                  <a:srgbClr val="000000"/>
                </a:solidFill>
                <a:latin typeface="Libre Baskerville"/>
              </a:rPr>
              <a:t>Rispettando le richieste del progetto, identifichiamo la minaccia portata dal gruppo criminale come una minaccia di Tier 3, ovvero una minaccia che mira al livello del sistema di informazioni aziendali.</a:t>
            </a:r>
          </a:p>
          <a:p>
            <a:pPr algn="ctr">
              <a:lnSpc>
                <a:spcPts val="3220"/>
              </a:lnSpc>
            </a:pPr>
          </a:p>
          <a:p>
            <a:pPr algn="ctr" marL="496572" indent="-248286" lvl="1">
              <a:lnSpc>
                <a:spcPts val="3220"/>
              </a:lnSpc>
              <a:buFont typeface="Arial"/>
              <a:buChar char="•"/>
            </a:pPr>
            <a:r>
              <a:rPr lang="en-US" sz="2300">
                <a:solidFill>
                  <a:srgbClr val="000000"/>
                </a:solidFill>
                <a:latin typeface="Libre Baskerville"/>
              </a:rPr>
              <a:t>Scopo del RA: mitigare o eliminare il rischio legato a una possibile esfiltrazione di dati sensibili</a:t>
            </a:r>
          </a:p>
          <a:p>
            <a:pPr algn="ctr" marL="496572" indent="-248286" lvl="1">
              <a:lnSpc>
                <a:spcPts val="3220"/>
              </a:lnSpc>
              <a:buFont typeface="Arial"/>
              <a:buChar char="•"/>
            </a:pPr>
            <a:r>
              <a:rPr lang="en-US" sz="2300">
                <a:solidFill>
                  <a:srgbClr val="000000"/>
                </a:solidFill>
                <a:latin typeface="Libre Baskerville"/>
              </a:rPr>
              <a:t>Ambito del RA: IT Security Management, Data Quality Management, IT Operations Management</a:t>
            </a:r>
          </a:p>
          <a:p>
            <a:pPr algn="ctr" marL="496572" indent="-248286" lvl="1">
              <a:lnSpc>
                <a:spcPts val="3220"/>
              </a:lnSpc>
              <a:buFont typeface="Arial"/>
              <a:buChar char="•"/>
            </a:pPr>
            <a:r>
              <a:rPr lang="en-US" sz="2300">
                <a:solidFill>
                  <a:srgbClr val="000000"/>
                </a:solidFill>
                <a:latin typeface="Libre Baskerville"/>
              </a:rPr>
              <a:t>Fonti informazione: CVE, NVD-NIST, Exploit-DB.com, VulnDB.com, Report interni, PenTesting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209800"/>
          </a:xfrm>
          <a:prstGeom prst="rect">
            <a:avLst/>
          </a:prstGeom>
          <a:solidFill>
            <a:srgbClr val="1A2C5A"/>
          </a:solidFill>
        </p:spPr>
      </p:sp>
      <p:sp>
        <p:nvSpPr>
          <p:cNvPr name="Freeform 3" id="3"/>
          <p:cNvSpPr/>
          <p:nvPr/>
        </p:nvSpPr>
        <p:spPr>
          <a:xfrm flipH="false" flipV="false" rot="0">
            <a:off x="9956203" y="923013"/>
            <a:ext cx="7826642" cy="8984196"/>
          </a:xfrm>
          <a:custGeom>
            <a:avLst/>
            <a:gdLst/>
            <a:ahLst/>
            <a:cxnLst/>
            <a:rect r="r" b="b" t="t" l="l"/>
            <a:pathLst>
              <a:path h="8984196" w="7826642">
                <a:moveTo>
                  <a:pt x="0" y="0"/>
                </a:moveTo>
                <a:lnTo>
                  <a:pt x="7826642" y="0"/>
                </a:lnTo>
                <a:lnTo>
                  <a:pt x="7826642" y="8984196"/>
                </a:lnTo>
                <a:lnTo>
                  <a:pt x="0" y="8984196"/>
                </a:lnTo>
                <a:lnTo>
                  <a:pt x="0" y="0"/>
                </a:lnTo>
                <a:close/>
              </a:path>
            </a:pathLst>
          </a:custGeom>
          <a:blipFill>
            <a:blip r:embed="rId2"/>
            <a:stretch>
              <a:fillRect l="0" t="0" r="0" b="0"/>
            </a:stretch>
          </a:blipFill>
        </p:spPr>
      </p:sp>
      <p:grpSp>
        <p:nvGrpSpPr>
          <p:cNvPr name="Group 4" id="4"/>
          <p:cNvGrpSpPr/>
          <p:nvPr/>
        </p:nvGrpSpPr>
        <p:grpSpPr>
          <a:xfrm rot="0">
            <a:off x="9703625" y="1660237"/>
            <a:ext cx="8331797" cy="2759797"/>
            <a:chOff x="0" y="0"/>
            <a:chExt cx="2194383" cy="726860"/>
          </a:xfrm>
        </p:grpSpPr>
        <p:sp>
          <p:nvSpPr>
            <p:cNvPr name="Freeform 5" id="5"/>
            <p:cNvSpPr/>
            <p:nvPr/>
          </p:nvSpPr>
          <p:spPr>
            <a:xfrm flipH="false" flipV="false" rot="0">
              <a:off x="0" y="0"/>
              <a:ext cx="2194383" cy="726860"/>
            </a:xfrm>
            <a:custGeom>
              <a:avLst/>
              <a:gdLst/>
              <a:ahLst/>
              <a:cxnLst/>
              <a:rect r="r" b="b" t="t" l="l"/>
              <a:pathLst>
                <a:path h="726860" w="2194383">
                  <a:moveTo>
                    <a:pt x="0" y="0"/>
                  </a:moveTo>
                  <a:lnTo>
                    <a:pt x="2194383" y="0"/>
                  </a:lnTo>
                  <a:lnTo>
                    <a:pt x="2194383" y="726860"/>
                  </a:lnTo>
                  <a:lnTo>
                    <a:pt x="0" y="726860"/>
                  </a:lnTo>
                  <a:close/>
                </a:path>
              </a:pathLst>
            </a:custGeom>
            <a:solidFill>
              <a:srgbClr val="000000">
                <a:alpha val="0"/>
              </a:srgbClr>
            </a:solidFill>
            <a:ln w="38100" cap="sq">
              <a:solidFill>
                <a:srgbClr val="FF3131"/>
              </a:solidFill>
              <a:prstDash val="solid"/>
              <a:miter/>
            </a:ln>
          </p:spPr>
        </p:sp>
        <p:sp>
          <p:nvSpPr>
            <p:cNvPr name="TextBox 6" id="6"/>
            <p:cNvSpPr txBox="true"/>
            <p:nvPr/>
          </p:nvSpPr>
          <p:spPr>
            <a:xfrm>
              <a:off x="0" y="-57150"/>
              <a:ext cx="2194383" cy="784010"/>
            </a:xfrm>
            <a:prstGeom prst="rect">
              <a:avLst/>
            </a:prstGeom>
          </p:spPr>
          <p:txBody>
            <a:bodyPr anchor="ctr" rtlCol="false" tIns="50800" lIns="50800" bIns="50800" rIns="50800"/>
            <a:lstStyle/>
            <a:p>
              <a:pPr algn="ctr">
                <a:lnSpc>
                  <a:spcPts val="3021"/>
                </a:lnSpc>
              </a:pPr>
            </a:p>
          </p:txBody>
        </p:sp>
      </p:grpSp>
      <p:sp>
        <p:nvSpPr>
          <p:cNvPr name="TextBox 7" id="7"/>
          <p:cNvSpPr txBox="true"/>
          <p:nvPr/>
        </p:nvSpPr>
        <p:spPr>
          <a:xfrm rot="0">
            <a:off x="1319521" y="656338"/>
            <a:ext cx="8021736" cy="466676"/>
          </a:xfrm>
          <a:prstGeom prst="rect">
            <a:avLst/>
          </a:prstGeom>
        </p:spPr>
        <p:txBody>
          <a:bodyPr anchor="t" rtlCol="false" tIns="0" lIns="0" bIns="0" rIns="0">
            <a:spAutoFit/>
          </a:bodyPr>
          <a:lstStyle/>
          <a:p>
            <a:pPr algn="l" marL="0" indent="0" lvl="0">
              <a:lnSpc>
                <a:spcPts val="3677"/>
              </a:lnSpc>
            </a:pPr>
            <a:r>
              <a:rPr lang="en-US" sz="2626" spc="39">
                <a:solidFill>
                  <a:srgbClr val="FFFFFF"/>
                </a:solidFill>
                <a:latin typeface="Public Sans Bold"/>
              </a:rPr>
              <a:t>Risk Assessment</a:t>
            </a:r>
          </a:p>
        </p:txBody>
      </p:sp>
      <p:sp>
        <p:nvSpPr>
          <p:cNvPr name="TextBox 8" id="8"/>
          <p:cNvSpPr txBox="true"/>
          <p:nvPr/>
        </p:nvSpPr>
        <p:spPr>
          <a:xfrm rot="0">
            <a:off x="1028700" y="3405971"/>
            <a:ext cx="7021957" cy="3980180"/>
          </a:xfrm>
          <a:prstGeom prst="rect">
            <a:avLst/>
          </a:prstGeom>
        </p:spPr>
        <p:txBody>
          <a:bodyPr anchor="t" rtlCol="false" tIns="0" lIns="0" bIns="0" rIns="0">
            <a:spAutoFit/>
          </a:bodyPr>
          <a:lstStyle/>
          <a:p>
            <a:pPr algn="ctr">
              <a:lnSpc>
                <a:spcPts val="3220"/>
              </a:lnSpc>
            </a:pPr>
            <a:r>
              <a:rPr lang="en-US" sz="2300">
                <a:solidFill>
                  <a:srgbClr val="000000"/>
                </a:solidFill>
                <a:latin typeface="Libre Baskerville"/>
              </a:rPr>
              <a:t>Con l’ausilio della Tabella D-2 del NIST 800-30, possiamo stabilire la tassonomia della fonte di minaccia:</a:t>
            </a:r>
          </a:p>
          <a:p>
            <a:pPr algn="ctr">
              <a:lnSpc>
                <a:spcPts val="3220"/>
              </a:lnSpc>
            </a:pPr>
          </a:p>
          <a:p>
            <a:pPr algn="ctr">
              <a:lnSpc>
                <a:spcPts val="3220"/>
              </a:lnSpc>
            </a:pPr>
            <a:r>
              <a:rPr lang="en-US" sz="2300">
                <a:solidFill>
                  <a:srgbClr val="000000"/>
                </a:solidFill>
                <a:latin typeface="Libre Baskerville"/>
              </a:rPr>
              <a:t>la minaccia legata a un gruppo criminale che vuole esfiltrare dati sanitari all’azienda Alpha è una minaccia Adversarial.</a:t>
            </a:r>
          </a:p>
          <a:p>
            <a:pPr algn="ctr">
              <a:lnSpc>
                <a:spcPts val="3220"/>
              </a:lnSpc>
            </a:pPr>
            <a:r>
              <a:rPr lang="en-US" sz="2300">
                <a:solidFill>
                  <a:srgbClr val="000000"/>
                </a:solidFill>
                <a:latin typeface="Libre Baskerville"/>
              </a:rPr>
              <a:t>Il loro intento è sicuramente malevolo, avendo messo nel loro target dei dati sanitari, ovvero un asset importante per l’azienda Alpha.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209800"/>
          </a:xfrm>
          <a:prstGeom prst="rect">
            <a:avLst/>
          </a:prstGeom>
          <a:solidFill>
            <a:srgbClr val="1A2C5A"/>
          </a:solidFill>
        </p:spPr>
      </p:sp>
      <p:sp>
        <p:nvSpPr>
          <p:cNvPr name="Freeform 3" id="3"/>
          <p:cNvSpPr/>
          <p:nvPr/>
        </p:nvSpPr>
        <p:spPr>
          <a:xfrm flipH="false" flipV="false" rot="0">
            <a:off x="4144109" y="7346072"/>
            <a:ext cx="10394298" cy="1715163"/>
          </a:xfrm>
          <a:custGeom>
            <a:avLst/>
            <a:gdLst/>
            <a:ahLst/>
            <a:cxnLst/>
            <a:rect r="r" b="b" t="t" l="l"/>
            <a:pathLst>
              <a:path h="1715163" w="10394298">
                <a:moveTo>
                  <a:pt x="0" y="0"/>
                </a:moveTo>
                <a:lnTo>
                  <a:pt x="10394298" y="0"/>
                </a:lnTo>
                <a:lnTo>
                  <a:pt x="10394298" y="1715162"/>
                </a:lnTo>
                <a:lnTo>
                  <a:pt x="0" y="1715162"/>
                </a:lnTo>
                <a:lnTo>
                  <a:pt x="0" y="0"/>
                </a:lnTo>
                <a:close/>
              </a:path>
            </a:pathLst>
          </a:custGeom>
          <a:blipFill>
            <a:blip r:embed="rId2"/>
            <a:stretch>
              <a:fillRect l="0" t="0" r="0" b="0"/>
            </a:stretch>
          </a:blipFill>
        </p:spPr>
      </p:sp>
      <p:sp>
        <p:nvSpPr>
          <p:cNvPr name="Freeform 4" id="4"/>
          <p:cNvSpPr/>
          <p:nvPr/>
        </p:nvSpPr>
        <p:spPr>
          <a:xfrm flipH="false" flipV="false" rot="0">
            <a:off x="4060348" y="2553850"/>
            <a:ext cx="10561819" cy="2397136"/>
          </a:xfrm>
          <a:custGeom>
            <a:avLst/>
            <a:gdLst/>
            <a:ahLst/>
            <a:cxnLst/>
            <a:rect r="r" b="b" t="t" l="l"/>
            <a:pathLst>
              <a:path h="2397136" w="10561819">
                <a:moveTo>
                  <a:pt x="0" y="0"/>
                </a:moveTo>
                <a:lnTo>
                  <a:pt x="10561819" y="0"/>
                </a:lnTo>
                <a:lnTo>
                  <a:pt x="10561819" y="2397137"/>
                </a:lnTo>
                <a:lnTo>
                  <a:pt x="0" y="2397137"/>
                </a:lnTo>
                <a:lnTo>
                  <a:pt x="0" y="0"/>
                </a:lnTo>
                <a:close/>
              </a:path>
            </a:pathLst>
          </a:custGeom>
          <a:blipFill>
            <a:blip r:embed="rId3"/>
            <a:stretch>
              <a:fillRect l="0" t="0" r="0" b="0"/>
            </a:stretch>
          </a:blipFill>
        </p:spPr>
      </p:sp>
      <p:sp>
        <p:nvSpPr>
          <p:cNvPr name="TextBox 5" id="5"/>
          <p:cNvSpPr txBox="true"/>
          <p:nvPr/>
        </p:nvSpPr>
        <p:spPr>
          <a:xfrm rot="0">
            <a:off x="1319521" y="656338"/>
            <a:ext cx="8021736" cy="466676"/>
          </a:xfrm>
          <a:prstGeom prst="rect">
            <a:avLst/>
          </a:prstGeom>
        </p:spPr>
        <p:txBody>
          <a:bodyPr anchor="t" rtlCol="false" tIns="0" lIns="0" bIns="0" rIns="0">
            <a:spAutoFit/>
          </a:bodyPr>
          <a:lstStyle/>
          <a:p>
            <a:pPr algn="l" marL="0" indent="0" lvl="0">
              <a:lnSpc>
                <a:spcPts val="3677"/>
              </a:lnSpc>
            </a:pPr>
            <a:r>
              <a:rPr lang="en-US" sz="2626" spc="39">
                <a:solidFill>
                  <a:srgbClr val="FFFFFF"/>
                </a:solidFill>
                <a:latin typeface="Public Sans Bold"/>
              </a:rPr>
              <a:t>Risk Assessment</a:t>
            </a:r>
          </a:p>
        </p:txBody>
      </p:sp>
      <p:grpSp>
        <p:nvGrpSpPr>
          <p:cNvPr name="Group 6" id="6"/>
          <p:cNvGrpSpPr/>
          <p:nvPr/>
        </p:nvGrpSpPr>
        <p:grpSpPr>
          <a:xfrm rot="5400000">
            <a:off x="8715169" y="5522441"/>
            <a:ext cx="1252177" cy="125217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1A2C5A"/>
            </a:solidFill>
          </p:spPr>
        </p:sp>
        <p:sp>
          <p:nvSpPr>
            <p:cNvPr name="TextBox 8" id="8"/>
            <p:cNvSpPr txBox="true"/>
            <p:nvPr/>
          </p:nvSpPr>
          <p:spPr>
            <a:xfrm>
              <a:off x="0" y="146050"/>
              <a:ext cx="711200" cy="463550"/>
            </a:xfrm>
            <a:prstGeom prst="rect">
              <a:avLst/>
            </a:prstGeom>
          </p:spPr>
          <p:txBody>
            <a:bodyPr anchor="ctr" rtlCol="false" tIns="50800" lIns="50800" bIns="50800" rIns="50800"/>
            <a:lstStyle/>
            <a:p>
              <a:pPr algn="ctr">
                <a:lnSpc>
                  <a:spcPts val="3021"/>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DAGEn-8LPbI</dc:identifier>
  <dcterms:modified xsi:type="dcterms:W3CDTF">2011-08-01T06:04:30Z</dcterms:modified>
  <cp:revision>1</cp:revision>
  <dc:title>PROGETTO S2/L5</dc:title>
</cp:coreProperties>
</file>